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5" r:id="rId5"/>
    <p:sldId id="260" r:id="rId6"/>
    <p:sldId id="266" r:id="rId7"/>
    <p:sldId id="277" r:id="rId8"/>
    <p:sldId id="262" r:id="rId9"/>
    <p:sldId id="278" r:id="rId10"/>
    <p:sldId id="279" r:id="rId11"/>
    <p:sldId id="293" r:id="rId12"/>
    <p:sldId id="283" r:id="rId13"/>
    <p:sldId id="270" r:id="rId14"/>
    <p:sldId id="280" r:id="rId15"/>
    <p:sldId id="294" r:id="rId16"/>
    <p:sldId id="295" r:id="rId17"/>
    <p:sldId id="287" r:id="rId18"/>
    <p:sldId id="297" r:id="rId19"/>
    <p:sldId id="286" r:id="rId20"/>
    <p:sldId id="296" r:id="rId21"/>
    <p:sldId id="290" r:id="rId22"/>
    <p:sldId id="263" r:id="rId23"/>
    <p:sldId id="289" r:id="rId24"/>
    <p:sldId id="273" r:id="rId25"/>
    <p:sldId id="274" r:id="rId26"/>
    <p:sldId id="292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404040"/>
    <a:srgbClr val="2E2E2E"/>
    <a:srgbClr val="1693D5"/>
    <a:srgbClr val="343434"/>
    <a:srgbClr val="2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72008" autoAdjust="0"/>
  </p:normalViewPr>
  <p:slideViewPr>
    <p:cSldViewPr snapToGrid="0">
      <p:cViewPr varScale="1">
        <p:scale>
          <a:sx n="73" d="100"/>
          <a:sy n="73" d="100"/>
        </p:scale>
        <p:origin x="17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yin\Documents\Book1%20(Recover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yin\Documents\Book1%20(Recover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yin\Documents\Book1%20(Recover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yin\Documents\Book1%20(Recover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yin\Documents\Custom%20Office%20Templates\saveRatio.dat.xlt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Smartphone</a:t>
            </a:r>
            <a:r>
              <a:rPr lang="en-US" sz="2000" baseline="0" dirty="0"/>
              <a:t> Users, 2011-2015 (millions)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208.5</c:v>
                </c:pt>
                <c:pt idx="1">
                  <c:v>382.4</c:v>
                </c:pt>
                <c:pt idx="2">
                  <c:v>415.7</c:v>
                </c:pt>
                <c:pt idx="3">
                  <c:v>466.4</c:v>
                </c:pt>
                <c:pt idx="4">
                  <c:v>508.5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E-45BF-B549-E645344B6E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92.8</c:v>
                </c:pt>
                <c:pt idx="1">
                  <c:v>121.4</c:v>
                </c:pt>
                <c:pt idx="2">
                  <c:v>140</c:v>
                </c:pt>
                <c:pt idx="3">
                  <c:v>159.9</c:v>
                </c:pt>
                <c:pt idx="4">
                  <c:v>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0E-45BF-B549-E645344B6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91088"/>
        <c:axId val="20600336"/>
      </c:barChart>
      <c:catAx>
        <c:axId val="2059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600336"/>
        <c:crosses val="autoZero"/>
        <c:auto val="1"/>
        <c:lblAlgn val="ctr"/>
        <c:lblOffset val="100"/>
        <c:noMultiLvlLbl val="0"/>
      </c:catAx>
      <c:valAx>
        <c:axId val="2060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9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Monthly data plan of China’s</a:t>
            </a:r>
            <a:r>
              <a:rPr lang="en-US" sz="2000" baseline="0" dirty="0"/>
              <a:t> cellular users (2015) 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Sheet1!$A$20:$A$26</c:f>
              <c:strCache>
                <c:ptCount val="7"/>
                <c:pt idx="0">
                  <c:v>0-30M</c:v>
                </c:pt>
                <c:pt idx="1">
                  <c:v>31-100M</c:v>
                </c:pt>
                <c:pt idx="2">
                  <c:v>101-200M</c:v>
                </c:pt>
                <c:pt idx="3">
                  <c:v>201-300M</c:v>
                </c:pt>
                <c:pt idx="4">
                  <c:v>301-500M</c:v>
                </c:pt>
                <c:pt idx="5">
                  <c:v>501M-1G</c:v>
                </c:pt>
                <c:pt idx="6">
                  <c:v>&gt;1G</c:v>
                </c:pt>
              </c:strCache>
            </c:strRef>
          </c:cat>
          <c:val>
            <c:numRef>
              <c:f>Sheet1!$B$20:$B$26</c:f>
              <c:numCache>
                <c:formatCode>0.00%</c:formatCode>
                <c:ptCount val="7"/>
                <c:pt idx="0">
                  <c:v>0.128</c:v>
                </c:pt>
                <c:pt idx="1">
                  <c:v>0.318</c:v>
                </c:pt>
                <c:pt idx="2">
                  <c:v>0.245</c:v>
                </c:pt>
                <c:pt idx="3">
                  <c:v>0.16</c:v>
                </c:pt>
                <c:pt idx="4">
                  <c:v>8.5000000000000006E-2</c:v>
                </c:pt>
                <c:pt idx="5">
                  <c:v>3.4000000000000002E-2</c:v>
                </c:pt>
                <c:pt idx="6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9E-455F-9294-04016E119D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01424"/>
        <c:axId val="20592176"/>
      </c:barChart>
      <c:catAx>
        <c:axId val="206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92176"/>
        <c:crosses val="autoZero"/>
        <c:auto val="1"/>
        <c:lblAlgn val="ctr"/>
        <c:lblOffset val="100"/>
        <c:noMultiLvlLbl val="0"/>
      </c:catAx>
      <c:valAx>
        <c:axId val="20592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60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200" dirty="0"/>
              <a:t>Data plan status</a:t>
            </a:r>
            <a:r>
              <a:rPr lang="en-US" sz="2200" baseline="0" dirty="0"/>
              <a:t> </a:t>
            </a:r>
            <a:r>
              <a:rPr lang="en-US" sz="2200" dirty="0"/>
              <a:t>(2015)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66-4E48-A9D2-78CE5DBBC41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66-4E48-A9D2-78CE5DBBC41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66-4E48-A9D2-78CE5DBBC41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66-4E48-A9D2-78CE5DBBC416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66-4E48-A9D2-78CE5DBBC416}"/>
              </c:ext>
            </c:extLst>
          </c:dPt>
          <c:dLbls>
            <c:delete val="1"/>
          </c:dLbls>
          <c:cat>
            <c:strRef>
              <c:f>Sheet1!$A$30:$A$34</c:f>
              <c:strCache>
                <c:ptCount val="5"/>
                <c:pt idx="0">
                  <c:v>Severe</c:v>
                </c:pt>
                <c:pt idx="1">
                  <c:v>Slight</c:v>
                </c:pt>
                <c:pt idx="2">
                  <c:v>Balanced</c:v>
                </c:pt>
                <c:pt idx="3">
                  <c:v>Not at all</c:v>
                </c:pt>
                <c:pt idx="4">
                  <c:v>Unknown</c:v>
                </c:pt>
              </c:strCache>
            </c:strRef>
          </c:cat>
          <c:val>
            <c:numRef>
              <c:f>Sheet1!$B$30:$B$34</c:f>
              <c:numCache>
                <c:formatCode>0.00%</c:formatCode>
                <c:ptCount val="5"/>
                <c:pt idx="0">
                  <c:v>0.25800000000000001</c:v>
                </c:pt>
                <c:pt idx="1">
                  <c:v>0.33300000000000002</c:v>
                </c:pt>
                <c:pt idx="2">
                  <c:v>0.151</c:v>
                </c:pt>
                <c:pt idx="3">
                  <c:v>0.23699999999999999</c:v>
                </c:pt>
                <c:pt idx="4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66-4E48-A9D2-78CE5DBBC41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/>
              <a:t>36%</a:t>
            </a:r>
            <a:r>
              <a:rPr lang="en-US" sz="2800" baseline="0" dirty="0"/>
              <a:t> of total traffic reduction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>
                  <a:lumMod val="85000"/>
                </a:schemeClr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HTTP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Sheet1!$A$22:$A$26</c:f>
              <c:strCache>
                <c:ptCount val="5"/>
                <c:pt idx="0">
                  <c:v>Original</c:v>
                </c:pt>
                <c:pt idx="1">
                  <c:v>Traffic filtering</c:v>
                </c:pt>
                <c:pt idx="2">
                  <c:v>Content validation</c:v>
                </c:pt>
                <c:pt idx="3">
                  <c:v>Image compression</c:v>
                </c:pt>
                <c:pt idx="4">
                  <c:v>Value-based web caching</c:v>
                </c:pt>
              </c:strCache>
            </c:strRef>
          </c:cat>
          <c:val>
            <c:numRef>
              <c:f>Sheet1!$B$22:$B$26</c:f>
              <c:numCache>
                <c:formatCode>General</c:formatCode>
                <c:ptCount val="5"/>
                <c:pt idx="0">
                  <c:v>1324</c:v>
                </c:pt>
                <c:pt idx="1">
                  <c:v>1199</c:v>
                </c:pt>
                <c:pt idx="2">
                  <c:v>1170</c:v>
                </c:pt>
                <c:pt idx="3">
                  <c:v>900</c:v>
                </c:pt>
                <c:pt idx="4">
                  <c:v>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7-44A8-8B25-530870766E6D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HTTPS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Sheet1!$A$22:$A$26</c:f>
              <c:strCache>
                <c:ptCount val="5"/>
                <c:pt idx="0">
                  <c:v>Original</c:v>
                </c:pt>
                <c:pt idx="1">
                  <c:v>Traffic filtering</c:v>
                </c:pt>
                <c:pt idx="2">
                  <c:v>Content validation</c:v>
                </c:pt>
                <c:pt idx="3">
                  <c:v>Image compression</c:v>
                </c:pt>
                <c:pt idx="4">
                  <c:v>Value-based web caching</c:v>
                </c:pt>
              </c:strCache>
            </c:strRef>
          </c:cat>
          <c:val>
            <c:numRef>
              <c:f>Sheet1!$C$22:$C$26</c:f>
              <c:numCache>
                <c:formatCode>General</c:formatCode>
                <c:ptCount val="5"/>
                <c:pt idx="0">
                  <c:v>259</c:v>
                </c:pt>
                <c:pt idx="1">
                  <c:v>240</c:v>
                </c:pt>
                <c:pt idx="2">
                  <c:v>240</c:v>
                </c:pt>
                <c:pt idx="3">
                  <c:v>240</c:v>
                </c:pt>
                <c:pt idx="4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77-44A8-8B25-530870766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20595984"/>
        <c:axId val="20598160"/>
      </c:areaChart>
      <c:catAx>
        <c:axId val="2059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98160"/>
        <c:crosses val="autoZero"/>
        <c:auto val="1"/>
        <c:lblAlgn val="ctr"/>
        <c:lblOffset val="100"/>
        <c:noMultiLvlLbl val="0"/>
      </c:catAx>
      <c:valAx>
        <c:axId val="205981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95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lt1">
          <a:lumMod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saveRatio!$C$1</c:f>
              <c:strCache>
                <c:ptCount val="1"/>
                <c:pt idx="0">
                  <c:v>CDF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saveRatio!$B$2:$B$102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saveRatio!$C$2:$C$102</c:f>
              <c:numCache>
                <c:formatCode>0.00E+00</c:formatCode>
                <c:ptCount val="101"/>
                <c:pt idx="0" formatCode="General">
                  <c:v>0</c:v>
                </c:pt>
                <c:pt idx="1">
                  <c:v>6.0000000000000001E-3</c:v>
                </c:pt>
                <c:pt idx="2">
                  <c:v>1.2999999999999999E-2</c:v>
                </c:pt>
                <c:pt idx="3">
                  <c:v>1.7999999999999999E-2</c:v>
                </c:pt>
                <c:pt idx="4">
                  <c:v>2.7E-2</c:v>
                </c:pt>
                <c:pt idx="5">
                  <c:v>2.9000000000000001E-2</c:v>
                </c:pt>
                <c:pt idx="6">
                  <c:v>3.5000000000000003E-2</c:v>
                </c:pt>
                <c:pt idx="7">
                  <c:v>3.7999999999999999E-2</c:v>
                </c:pt>
                <c:pt idx="8">
                  <c:v>4.2000000000000003E-2</c:v>
                </c:pt>
                <c:pt idx="9">
                  <c:v>5.2999999999999999E-2</c:v>
                </c:pt>
                <c:pt idx="10">
                  <c:v>5.5E-2</c:v>
                </c:pt>
                <c:pt idx="11">
                  <c:v>0.08</c:v>
                </c:pt>
                <c:pt idx="12">
                  <c:v>0.11799999999999999</c:v>
                </c:pt>
                <c:pt idx="13">
                  <c:v>0.16200000000000001</c:v>
                </c:pt>
                <c:pt idx="14">
                  <c:v>0.191</c:v>
                </c:pt>
                <c:pt idx="15">
                  <c:v>0.223</c:v>
                </c:pt>
                <c:pt idx="16">
                  <c:v>0.248</c:v>
                </c:pt>
                <c:pt idx="17">
                  <c:v>0.29099999999999998</c:v>
                </c:pt>
                <c:pt idx="18">
                  <c:v>0.32700000000000001</c:v>
                </c:pt>
                <c:pt idx="19">
                  <c:v>0.35899999999999999</c:v>
                </c:pt>
                <c:pt idx="20">
                  <c:v>0.38</c:v>
                </c:pt>
                <c:pt idx="21">
                  <c:v>0.39100000000000001</c:v>
                </c:pt>
                <c:pt idx="22">
                  <c:v>0.40100000000000002</c:v>
                </c:pt>
                <c:pt idx="23">
                  <c:v>0.41699999999999998</c:v>
                </c:pt>
                <c:pt idx="24">
                  <c:v>0.434</c:v>
                </c:pt>
                <c:pt idx="25">
                  <c:v>0.45500000000000002</c:v>
                </c:pt>
                <c:pt idx="26">
                  <c:v>0.47599999999999998</c:v>
                </c:pt>
                <c:pt idx="27">
                  <c:v>0.496</c:v>
                </c:pt>
                <c:pt idx="28">
                  <c:v>0.51</c:v>
                </c:pt>
                <c:pt idx="29">
                  <c:v>0.52400000000000002</c:v>
                </c:pt>
                <c:pt idx="30">
                  <c:v>0.53800000000000003</c:v>
                </c:pt>
                <c:pt idx="31">
                  <c:v>0.55100000000000005</c:v>
                </c:pt>
                <c:pt idx="32">
                  <c:v>0.56599999999999995</c:v>
                </c:pt>
                <c:pt idx="33">
                  <c:v>0.57799999999999996</c:v>
                </c:pt>
                <c:pt idx="34">
                  <c:v>0.58699999999999997</c:v>
                </c:pt>
                <c:pt idx="35">
                  <c:v>0.60099999999999998</c:v>
                </c:pt>
                <c:pt idx="36">
                  <c:v>0.61799999999999999</c:v>
                </c:pt>
                <c:pt idx="37">
                  <c:v>0.628</c:v>
                </c:pt>
                <c:pt idx="38">
                  <c:v>0.64600000000000002</c:v>
                </c:pt>
                <c:pt idx="39">
                  <c:v>0.66500000000000004</c:v>
                </c:pt>
                <c:pt idx="40">
                  <c:v>0.68799999999999994</c:v>
                </c:pt>
                <c:pt idx="41">
                  <c:v>0.70299999999999996</c:v>
                </c:pt>
                <c:pt idx="42">
                  <c:v>0.71799999999999997</c:v>
                </c:pt>
                <c:pt idx="43">
                  <c:v>0.73199999999999998</c:v>
                </c:pt>
                <c:pt idx="44">
                  <c:v>0.746</c:v>
                </c:pt>
                <c:pt idx="45">
                  <c:v>0.76100000000000001</c:v>
                </c:pt>
                <c:pt idx="46">
                  <c:v>0.77500000000000002</c:v>
                </c:pt>
                <c:pt idx="47">
                  <c:v>0.78400000000000003</c:v>
                </c:pt>
                <c:pt idx="48">
                  <c:v>0.79500000000000004</c:v>
                </c:pt>
                <c:pt idx="49">
                  <c:v>0.80100000000000005</c:v>
                </c:pt>
                <c:pt idx="50">
                  <c:v>0.81399999999999995</c:v>
                </c:pt>
                <c:pt idx="51">
                  <c:v>0.82399999999999995</c:v>
                </c:pt>
                <c:pt idx="52">
                  <c:v>0.83699999999999997</c:v>
                </c:pt>
                <c:pt idx="53">
                  <c:v>0.84599999999999997</c:v>
                </c:pt>
                <c:pt idx="54">
                  <c:v>0.85099999999999998</c:v>
                </c:pt>
                <c:pt idx="55">
                  <c:v>0.86399999999999999</c:v>
                </c:pt>
                <c:pt idx="56">
                  <c:v>0.875</c:v>
                </c:pt>
                <c:pt idx="57">
                  <c:v>0.88200000000000001</c:v>
                </c:pt>
                <c:pt idx="58">
                  <c:v>0.89100000000000001</c:v>
                </c:pt>
                <c:pt idx="59">
                  <c:v>0.89600000000000002</c:v>
                </c:pt>
                <c:pt idx="60">
                  <c:v>0.90600000000000003</c:v>
                </c:pt>
                <c:pt idx="61">
                  <c:v>0.90700000000000003</c:v>
                </c:pt>
                <c:pt idx="62">
                  <c:v>0.90800000000000003</c:v>
                </c:pt>
                <c:pt idx="63">
                  <c:v>0.90800000000000003</c:v>
                </c:pt>
                <c:pt idx="64">
                  <c:v>0.91100000000000003</c:v>
                </c:pt>
                <c:pt idx="65">
                  <c:v>0.91400000000000003</c:v>
                </c:pt>
                <c:pt idx="66">
                  <c:v>0.92100000000000004</c:v>
                </c:pt>
                <c:pt idx="67">
                  <c:v>0.92500000000000004</c:v>
                </c:pt>
                <c:pt idx="68">
                  <c:v>0.92700000000000005</c:v>
                </c:pt>
                <c:pt idx="69">
                  <c:v>0.93100000000000005</c:v>
                </c:pt>
                <c:pt idx="70">
                  <c:v>0.93300000000000005</c:v>
                </c:pt>
                <c:pt idx="71">
                  <c:v>0.93600000000000005</c:v>
                </c:pt>
                <c:pt idx="72">
                  <c:v>0.93700000000000006</c:v>
                </c:pt>
                <c:pt idx="73">
                  <c:v>0.93899999999999995</c:v>
                </c:pt>
                <c:pt idx="74">
                  <c:v>0.94</c:v>
                </c:pt>
                <c:pt idx="75">
                  <c:v>0.94099999999999995</c:v>
                </c:pt>
                <c:pt idx="76">
                  <c:v>0.94399999999999995</c:v>
                </c:pt>
                <c:pt idx="77">
                  <c:v>0.94599999999999995</c:v>
                </c:pt>
                <c:pt idx="78">
                  <c:v>0.94899999999999995</c:v>
                </c:pt>
                <c:pt idx="79">
                  <c:v>0.95299999999999996</c:v>
                </c:pt>
                <c:pt idx="80">
                  <c:v>0.95399999999999996</c:v>
                </c:pt>
                <c:pt idx="81">
                  <c:v>0.95799999999999996</c:v>
                </c:pt>
                <c:pt idx="82">
                  <c:v>0.96</c:v>
                </c:pt>
                <c:pt idx="83">
                  <c:v>0.96099999999999997</c:v>
                </c:pt>
                <c:pt idx="84">
                  <c:v>0.96199999999999997</c:v>
                </c:pt>
                <c:pt idx="85">
                  <c:v>0.96499999999999997</c:v>
                </c:pt>
                <c:pt idx="86">
                  <c:v>0.96799999999999997</c:v>
                </c:pt>
                <c:pt idx="87">
                  <c:v>0.96899999999999997</c:v>
                </c:pt>
                <c:pt idx="88">
                  <c:v>0.97199999999999998</c:v>
                </c:pt>
                <c:pt idx="89">
                  <c:v>0.97199999999999998</c:v>
                </c:pt>
                <c:pt idx="90">
                  <c:v>0.97299999999999998</c:v>
                </c:pt>
                <c:pt idx="91">
                  <c:v>0.97399999999999998</c:v>
                </c:pt>
                <c:pt idx="92">
                  <c:v>0.97499999999999998</c:v>
                </c:pt>
                <c:pt idx="93">
                  <c:v>0.97899999999999998</c:v>
                </c:pt>
                <c:pt idx="94">
                  <c:v>0.98099999999999998</c:v>
                </c:pt>
                <c:pt idx="95">
                  <c:v>0.98599999999999999</c:v>
                </c:pt>
                <c:pt idx="96">
                  <c:v>0.99</c:v>
                </c:pt>
                <c:pt idx="97">
                  <c:v>0.99299999999999999</c:v>
                </c:pt>
                <c:pt idx="98">
                  <c:v>0.996</c:v>
                </c:pt>
                <c:pt idx="99">
                  <c:v>0.996</c:v>
                </c:pt>
                <c:pt idx="10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60-4C7C-ACB0-6A5D1CD4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50464"/>
        <c:axId val="19551008"/>
      </c:lineChart>
      <c:catAx>
        <c:axId val="19550464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551008"/>
        <c:crossesAt val="0"/>
        <c:auto val="1"/>
        <c:lblAlgn val="ctr"/>
        <c:lblOffset val="100"/>
        <c:tickLblSkip val="20"/>
        <c:noMultiLvlLbl val="0"/>
      </c:catAx>
      <c:valAx>
        <c:axId val="19551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550464"/>
        <c:crossesAt val="1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900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900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C325F-E1EE-4CE8-A7CC-F03BB4FEEB8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68C2-2E27-4E49-BB0D-0DC3944B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4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1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0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7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96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7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6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25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3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86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8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3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68C2-2E27-4E49-BB0D-0DC3944BCA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8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0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8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3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4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9B28-E414-44CB-9ADB-7D4546856244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01CC-549F-4CC3-A2AD-7F4CED8C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.emf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016347"/>
            <a:ext cx="8343900" cy="2387600"/>
          </a:xfrm>
        </p:spPr>
        <p:txBody>
          <a:bodyPr anchor="ctr">
            <a:normAutofit/>
          </a:bodyPr>
          <a:lstStyle/>
          <a:p>
            <a:r>
              <a:rPr lang="en-US" sz="3800" b="1" dirty="0">
                <a:solidFill>
                  <a:srgbClr val="002060"/>
                </a:solidFill>
              </a:rPr>
              <a:t>Exploring Cross-Application Cellular Traffic Optimization with Baidu </a:t>
            </a:r>
            <a:r>
              <a:rPr lang="en-US" sz="3800" b="1" dirty="0" err="1">
                <a:solidFill>
                  <a:srgbClr val="002060"/>
                </a:solidFill>
              </a:rPr>
              <a:t>TrafficGuard</a:t>
            </a:r>
            <a:endParaRPr lang="en-US" sz="3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90006"/>
            <a:ext cx="6858000" cy="1655762"/>
          </a:xfrm>
        </p:spPr>
        <p:txBody>
          <a:bodyPr>
            <a:normAutofit/>
          </a:bodyPr>
          <a:lstStyle/>
          <a:p>
            <a:r>
              <a:rPr lang="en-US" sz="2200" dirty="0" err="1"/>
              <a:t>Zhenhua</a:t>
            </a:r>
            <a:r>
              <a:rPr lang="en-US" sz="2200" dirty="0"/>
              <a:t> Li, </a:t>
            </a:r>
            <a:r>
              <a:rPr lang="en-US" sz="2200" dirty="0" err="1"/>
              <a:t>Weiwei</a:t>
            </a:r>
            <a:r>
              <a:rPr lang="en-US" sz="2200" dirty="0"/>
              <a:t> Wang, Tianyin Xu, Xin </a:t>
            </a:r>
            <a:r>
              <a:rPr lang="en-US" sz="2200" dirty="0" err="1"/>
              <a:t>Zhong</a:t>
            </a:r>
            <a:r>
              <a:rPr lang="en-US" sz="2200" dirty="0"/>
              <a:t>,</a:t>
            </a:r>
          </a:p>
          <a:p>
            <a:r>
              <a:rPr lang="en-US" sz="2200" dirty="0"/>
              <a:t>Xiang-Yang Li, </a:t>
            </a:r>
            <a:r>
              <a:rPr lang="en-US" sz="2200" dirty="0" err="1"/>
              <a:t>Yunhao</a:t>
            </a:r>
            <a:r>
              <a:rPr lang="en-US" sz="2200" dirty="0"/>
              <a:t> Liu, Christo Wilson, and Ben Y. Zhao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2568" y="4665192"/>
            <a:ext cx="4251158" cy="1112414"/>
          </a:xfrm>
          <a:prstGeom prst="rect">
            <a:avLst/>
          </a:prstGeom>
          <a:solidFill>
            <a:srgbClr val="16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5" y="4773489"/>
            <a:ext cx="898875" cy="899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133" y="4773489"/>
            <a:ext cx="2528575" cy="9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ipartsign.com/upload/2015/12/20/clipart-cloud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7" y="1457826"/>
            <a:ext cx="6085974" cy="4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982524" y="2590800"/>
            <a:ext cx="4866076" cy="32893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0828"/>
            <a:ext cx="8162424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Backend: web proxy + software </a:t>
            </a:r>
            <a:r>
              <a:rPr lang="en-US" sz="3600" b="1" dirty="0" err="1"/>
              <a:t>middleboxes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369385" y="3353136"/>
            <a:ext cx="1903185" cy="1074822"/>
          </a:xfrm>
          <a:prstGeom prst="roundRect">
            <a:avLst/>
          </a:prstGeom>
          <a:solidFill>
            <a:srgbClr val="00B050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Traffic filtering*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48325" y="3327539"/>
            <a:ext cx="1843075" cy="11004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Content validation</a:t>
            </a:r>
          </a:p>
        </p:txBody>
      </p:sp>
      <p:pic>
        <p:nvPicPr>
          <p:cNvPr id="15" name="Picture 4" descr="http://image005.flaticon.com/1/png/512/0/48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4" y="3976219"/>
            <a:ext cx="1154193" cy="12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58" y="4356151"/>
            <a:ext cx="449333" cy="44952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222291" y="4356151"/>
            <a:ext cx="1725867" cy="1"/>
          </a:xfrm>
          <a:prstGeom prst="straightConnector1">
            <a:avLst/>
          </a:prstGeom>
          <a:ln w="5715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65141" y="4780990"/>
            <a:ext cx="1725867" cy="12465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086101" y="4602074"/>
            <a:ext cx="2481274" cy="1082850"/>
            <a:chOff x="4586190" y="4694226"/>
            <a:chExt cx="2481274" cy="1082850"/>
          </a:xfrm>
        </p:grpSpPr>
        <p:sp>
          <p:nvSpPr>
            <p:cNvPr id="10" name="Rounded Rectangle 9"/>
            <p:cNvSpPr/>
            <p:nvPr/>
          </p:nvSpPr>
          <p:spPr>
            <a:xfrm>
              <a:off x="4869474" y="4694226"/>
              <a:ext cx="1911805" cy="107581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86190" y="4702254"/>
              <a:ext cx="2481274" cy="10748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Cross-app </a:t>
              </a:r>
              <a:br>
                <a:rPr lang="en-US" sz="2800" dirty="0">
                  <a:solidFill>
                    <a:schemeClr val="bg1"/>
                  </a:solidFill>
                </a:rPr>
              </a:br>
              <a:r>
                <a:rPr lang="en-US" sz="2800" dirty="0">
                  <a:solidFill>
                    <a:schemeClr val="bg1"/>
                  </a:solidFill>
                </a:rPr>
                <a:t>caching*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548324" y="4602073"/>
            <a:ext cx="1843075" cy="10527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22001" y="4610102"/>
            <a:ext cx="2297999" cy="1044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 compression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49790" y="2697379"/>
            <a:ext cx="5973023" cy="52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Traffic reduction mechanisms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7500" y="6225683"/>
            <a:ext cx="6039235" cy="579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*cooperate w/ the client-side TG mobile app</a:t>
            </a:r>
          </a:p>
        </p:txBody>
      </p:sp>
    </p:spTree>
    <p:extLst>
      <p:ext uri="{BB962C8B-B14F-4D97-AF65-F5344CB8AC3E}">
        <p14:creationId xmlns:p14="http://schemas.microsoft.com/office/powerpoint/2010/main" val="399349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ipartsign.com/upload/2015/12/20/clipart-cloud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7" y="1457826"/>
            <a:ext cx="6085974" cy="4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982524" y="2590800"/>
            <a:ext cx="4866076" cy="32893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0828"/>
            <a:ext cx="8162424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Backend: web proxy + software </a:t>
            </a:r>
            <a:r>
              <a:rPr lang="en-US" sz="3600" b="1" dirty="0" err="1"/>
              <a:t>middleboxes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369385" y="3353136"/>
            <a:ext cx="1903185" cy="1074822"/>
          </a:xfrm>
          <a:prstGeom prst="roundRect">
            <a:avLst/>
          </a:prstGeom>
          <a:solidFill>
            <a:srgbClr val="00B050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Traffic filtering*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48325" y="3327539"/>
            <a:ext cx="1843075" cy="11004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Content validation</a:t>
            </a:r>
          </a:p>
        </p:txBody>
      </p:sp>
      <p:pic>
        <p:nvPicPr>
          <p:cNvPr id="15" name="Picture 4" descr="http://image005.flaticon.com/1/png/512/0/488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4" y="3976219"/>
            <a:ext cx="1154193" cy="12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58" y="4356151"/>
            <a:ext cx="449333" cy="44952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222291" y="4356151"/>
            <a:ext cx="1725867" cy="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65141" y="4780990"/>
            <a:ext cx="1725867" cy="1246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086101" y="4602074"/>
            <a:ext cx="2481274" cy="1082850"/>
            <a:chOff x="4586190" y="4694226"/>
            <a:chExt cx="2481274" cy="1082850"/>
          </a:xfrm>
        </p:grpSpPr>
        <p:sp>
          <p:nvSpPr>
            <p:cNvPr id="10" name="Rounded Rectangle 9"/>
            <p:cNvSpPr/>
            <p:nvPr/>
          </p:nvSpPr>
          <p:spPr>
            <a:xfrm>
              <a:off x="4869474" y="4694226"/>
              <a:ext cx="1911805" cy="10758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86190" y="4702254"/>
              <a:ext cx="2481274" cy="10748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Cross-app </a:t>
              </a:r>
              <a:br>
                <a:rPr lang="en-US" sz="2800" dirty="0">
                  <a:solidFill>
                    <a:schemeClr val="bg1"/>
                  </a:solidFill>
                </a:rPr>
              </a:br>
              <a:r>
                <a:rPr lang="en-US" sz="2800" dirty="0">
                  <a:solidFill>
                    <a:schemeClr val="bg1"/>
                  </a:solidFill>
                </a:rPr>
                <a:t>caching*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548324" y="4602073"/>
            <a:ext cx="1843075" cy="10527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22001" y="4610102"/>
            <a:ext cx="2297999" cy="1044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 compression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49790" y="2697379"/>
            <a:ext cx="5973023" cy="52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Traffic reduction mechanisms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7500" y="6225683"/>
            <a:ext cx="6039235" cy="579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*cooperate w/ the client-side TG mobile app</a:t>
            </a:r>
          </a:p>
        </p:txBody>
      </p:sp>
    </p:spTree>
    <p:extLst>
      <p:ext uri="{BB962C8B-B14F-4D97-AF65-F5344CB8AC3E}">
        <p14:creationId xmlns:p14="http://schemas.microsoft.com/office/powerpoint/2010/main" val="148928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Data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Characteristics of HTTP content types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304079"/>
              </p:ext>
            </p:extLst>
          </p:nvPr>
        </p:nvGraphicFramePr>
        <p:xfrm>
          <a:off x="497305" y="2531474"/>
          <a:ext cx="8261684" cy="315627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740158">
                  <a:extLst>
                    <a:ext uri="{9D8B030D-6E8A-4147-A177-3AD203B41FA5}">
                      <a16:colId xmlns:a16="http://schemas.microsoft.com/office/drawing/2014/main" xmlns="" val="2805835867"/>
                    </a:ext>
                  </a:extLst>
                </a:gridCol>
                <a:gridCol w="2029737">
                  <a:extLst>
                    <a:ext uri="{9D8B030D-6E8A-4147-A177-3AD203B41FA5}">
                      <a16:colId xmlns:a16="http://schemas.microsoft.com/office/drawing/2014/main" xmlns="" val="793481966"/>
                    </a:ext>
                  </a:extLst>
                </a:gridCol>
                <a:gridCol w="1759579">
                  <a:extLst>
                    <a:ext uri="{9D8B030D-6E8A-4147-A177-3AD203B41FA5}">
                      <a16:colId xmlns:a16="http://schemas.microsoft.com/office/drawing/2014/main" xmlns="" val="271693230"/>
                    </a:ext>
                  </a:extLst>
                </a:gridCol>
                <a:gridCol w="1290144">
                  <a:extLst>
                    <a:ext uri="{9D8B030D-6E8A-4147-A177-3AD203B41FA5}">
                      <a16:colId xmlns:a16="http://schemas.microsoft.com/office/drawing/2014/main" xmlns="" val="2957248726"/>
                    </a:ext>
                  </a:extLst>
                </a:gridCol>
                <a:gridCol w="1442066">
                  <a:extLst>
                    <a:ext uri="{9D8B030D-6E8A-4147-A177-3AD203B41FA5}">
                      <a16:colId xmlns:a16="http://schemas.microsoft.com/office/drawing/2014/main" xmlns="" val="729435437"/>
                    </a:ext>
                  </a:extLst>
                </a:gridCol>
              </a:tblGrid>
              <a:tr h="778836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Content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% HTTP</a:t>
                      </a:r>
                      <a:r>
                        <a:rPr lang="en-US" sz="2000" b="1" baseline="0" dirty="0"/>
                        <a:t> Requests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% HTTP Traffic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                  Size (KB)</a:t>
                      </a:r>
                    </a:p>
                    <a:p>
                      <a:r>
                        <a:rPr lang="en-US" sz="2000" b="1" dirty="0"/>
                        <a:t>      Median       Mean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0444789"/>
                  </a:ext>
                </a:extLst>
              </a:tr>
              <a:tr h="389418">
                <a:tc>
                  <a:txBody>
                    <a:bodyPr/>
                    <a:lstStyle/>
                    <a:p>
                      <a:r>
                        <a:rPr lang="en-US" sz="2000" b="1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192502"/>
                  </a:ext>
                </a:extLst>
              </a:tr>
              <a:tr h="389418">
                <a:tc>
                  <a:txBody>
                    <a:bodyPr/>
                    <a:lstStyle/>
                    <a:p>
                      <a:r>
                        <a:rPr lang="en-US" sz="2000" b="1" dirty="0"/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183275"/>
                  </a:ext>
                </a:extLst>
              </a:tr>
              <a:tr h="389418">
                <a:tc>
                  <a:txBody>
                    <a:bodyPr/>
                    <a:lstStyle/>
                    <a:p>
                      <a:r>
                        <a:rPr lang="en-US" sz="2000" dirty="0"/>
                        <a:t>Octet-stream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5564124"/>
                  </a:ext>
                </a:extLst>
              </a:tr>
              <a:tr h="389418">
                <a:tc>
                  <a:txBody>
                    <a:bodyPr/>
                    <a:lstStyle/>
                    <a:p>
                      <a:r>
                        <a:rPr lang="en-US" sz="2000" dirty="0"/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968176"/>
                  </a:ext>
                </a:extLst>
              </a:tr>
              <a:tr h="389418">
                <a:tc>
                  <a:txBody>
                    <a:bodyPr/>
                    <a:lstStyle/>
                    <a:p>
                      <a:r>
                        <a:rPr lang="en-US" sz="2000" dirty="0"/>
                        <a:t>Audio &amp;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6725520"/>
                  </a:ext>
                </a:extLst>
              </a:tr>
              <a:tr h="389418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186182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52925" y="3273416"/>
            <a:ext cx="8550443" cy="893346"/>
          </a:xfrm>
          <a:prstGeom prst="round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7304" y="5822682"/>
            <a:ext cx="3821777" cy="354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*Text: HTML, CSS, JSON, XML, JS,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19081" y="3273415"/>
            <a:ext cx="1664624" cy="8933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Text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Text compression is not worthwhile.</a:t>
            </a:r>
          </a:p>
          <a:p>
            <a:pPr marL="0" indent="0">
              <a:buNone/>
            </a:pPr>
            <a:r>
              <a:rPr lang="en-US" dirty="0"/>
              <a:t>    → very small in size (mean: </a:t>
            </a:r>
            <a:r>
              <a:rPr lang="en-US" dirty="0">
                <a:solidFill>
                  <a:srgbClr val="C00000"/>
                </a:solidFill>
              </a:rPr>
              <a:t>0.2KB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→ reduce HTTP traffic by </a:t>
            </a:r>
            <a:r>
              <a:rPr lang="en-US" dirty="0">
                <a:solidFill>
                  <a:srgbClr val="C00000"/>
                </a:solidFill>
              </a:rPr>
              <a:t>1.4%</a:t>
            </a:r>
          </a:p>
          <a:p>
            <a:pPr marL="0" indent="0">
              <a:buNone/>
            </a:pPr>
            <a:r>
              <a:rPr lang="en-US" dirty="0"/>
              <a:t>    → considerable computation overhead at both </a:t>
            </a:r>
            <a:br>
              <a:rPr lang="en-US" dirty="0"/>
            </a:br>
            <a:r>
              <a:rPr lang="en-US" dirty="0"/>
              <a:t>         client and cloud side.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08883"/>
            <a:ext cx="9144000" cy="104273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TrafficGuard</a:t>
            </a:r>
            <a:r>
              <a:rPr lang="en-US" sz="3200" dirty="0"/>
              <a:t> does not compress text objects.</a:t>
            </a:r>
          </a:p>
        </p:txBody>
      </p:sp>
    </p:spTree>
    <p:extLst>
      <p:ext uri="{BB962C8B-B14F-4D97-AF65-F5344CB8AC3E}">
        <p14:creationId xmlns:p14="http://schemas.microsoft.com/office/powerpoint/2010/main" val="9997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501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71%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of HTTP traffic are images, and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40%</a:t>
            </a:r>
            <a:r>
              <a:rPr lang="en-US" sz="3200" dirty="0">
                <a:latin typeface="+mj-lt"/>
              </a:rPr>
              <a:t> of 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 these images are oversized.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 Challenges:</a:t>
            </a:r>
            <a:endParaRPr lang="en-US" sz="1100" dirty="0">
              <a:latin typeface="+mj-lt"/>
            </a:endParaRPr>
          </a:p>
          <a:p>
            <a:pPr marL="0" indent="0">
              <a:buNone/>
            </a:pPr>
            <a:r>
              <a:rPr lang="en-US" sz="2600" dirty="0"/>
              <a:t>   → </a:t>
            </a:r>
            <a:r>
              <a:rPr lang="en-US" sz="2600" b="1" dirty="0"/>
              <a:t>cannot</a:t>
            </a:r>
            <a:r>
              <a:rPr lang="en-US" sz="2600" dirty="0"/>
              <a:t> transcode all the images to </a:t>
            </a:r>
            <a:r>
              <a:rPr lang="en-US" sz="2600" dirty="0" err="1"/>
              <a:t>WebP</a:t>
            </a:r>
            <a:r>
              <a:rPr lang="en-US" sz="2600" dirty="0"/>
              <a:t> (Flywheel’s </a:t>
            </a:r>
            <a:br>
              <a:rPr lang="en-US" sz="2600" dirty="0"/>
            </a:br>
            <a:r>
              <a:rPr lang="en-US" sz="2600" dirty="0"/>
              <a:t>        approach) because </a:t>
            </a:r>
            <a:r>
              <a:rPr lang="en-US" sz="2600" dirty="0">
                <a:solidFill>
                  <a:srgbClr val="C00000"/>
                </a:solidFill>
              </a:rPr>
              <a:t>not all existing apps support </a:t>
            </a:r>
            <a:r>
              <a:rPr lang="en-US" sz="2600" dirty="0" err="1">
                <a:solidFill>
                  <a:srgbClr val="C00000"/>
                </a:solidFill>
              </a:rPr>
              <a:t>WebP</a:t>
            </a: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→ </a:t>
            </a:r>
            <a:r>
              <a:rPr lang="en-US" sz="2600" b="1" dirty="0">
                <a:solidFill>
                  <a:schemeClr val="bg1"/>
                </a:solidFill>
              </a:rPr>
              <a:t>cannot</a:t>
            </a:r>
            <a:r>
              <a:rPr lang="en-US" sz="2600" dirty="0">
                <a:solidFill>
                  <a:schemeClr val="bg1"/>
                </a:solidFill>
              </a:rPr>
              <a:t> use </a:t>
            </a:r>
            <a:r>
              <a:rPr lang="en-US" sz="2600" dirty="0" err="1">
                <a:solidFill>
                  <a:schemeClr val="bg1"/>
                </a:solidFill>
              </a:rPr>
              <a:t>WebP</a:t>
            </a:r>
            <a:r>
              <a:rPr lang="en-US" sz="2600" dirty="0">
                <a:solidFill>
                  <a:schemeClr val="bg1"/>
                </a:solidFill>
              </a:rPr>
              <a:t> as the transfer format as the client-side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        transcoding overhead is not acceptable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→ </a:t>
            </a:r>
            <a:r>
              <a:rPr lang="en-US" sz="2600" b="1" dirty="0">
                <a:solidFill>
                  <a:schemeClr val="bg1"/>
                </a:solidFill>
              </a:rPr>
              <a:t>cannot</a:t>
            </a:r>
            <a:r>
              <a:rPr lang="en-US" sz="2600" dirty="0">
                <a:solidFill>
                  <a:schemeClr val="bg1"/>
                </a:solidFill>
              </a:rPr>
              <a:t> simply rescale images which may distort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        UI layout and </a:t>
            </a:r>
            <a:r>
              <a:rPr lang="en-US" altLang="zh-CN" sz="2600" dirty="0">
                <a:solidFill>
                  <a:schemeClr val="bg1"/>
                </a:solidFill>
              </a:rPr>
              <a:t>degrade UX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501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71%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of HTTP traffic are images, and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40%</a:t>
            </a:r>
            <a:r>
              <a:rPr lang="en-US" sz="3200" dirty="0">
                <a:latin typeface="+mj-lt"/>
              </a:rPr>
              <a:t> of 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 these images are oversized.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 Challenges:</a:t>
            </a:r>
            <a:endParaRPr lang="en-US" sz="1100" dirty="0"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 →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</a:rPr>
              <a:t>cannot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transcode all the images to </a:t>
            </a:r>
            <a:r>
              <a:rPr lang="en-US" sz="2600" dirty="0" err="1">
                <a:solidFill>
                  <a:schemeClr val="bg1">
                    <a:lumMod val="65000"/>
                  </a:schemeClr>
                </a:solidFill>
              </a:rPr>
              <a:t>WebP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(Flywheel’s </a:t>
            </a:r>
            <a:br>
              <a:rPr lang="en-US" sz="2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      approach) because not all existing apps support </a:t>
            </a:r>
            <a:r>
              <a:rPr lang="en-US" sz="2600" dirty="0" err="1">
                <a:solidFill>
                  <a:schemeClr val="bg1">
                    <a:lumMod val="65000"/>
                  </a:schemeClr>
                </a:solidFill>
              </a:rPr>
              <a:t>WebP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/>
              <a:t>   → </a:t>
            </a:r>
            <a:r>
              <a:rPr lang="en-US" sz="2600" b="1" dirty="0"/>
              <a:t>cannot</a:t>
            </a:r>
            <a:r>
              <a:rPr lang="en-US" sz="2600" dirty="0"/>
              <a:t> use </a:t>
            </a:r>
            <a:r>
              <a:rPr lang="en-US" sz="2600" dirty="0" err="1"/>
              <a:t>WebP</a:t>
            </a:r>
            <a:r>
              <a:rPr lang="en-US" sz="2600" dirty="0"/>
              <a:t> as the transfer format as the client-side</a:t>
            </a:r>
            <a:br>
              <a:rPr lang="en-US" sz="2600" dirty="0"/>
            </a:br>
            <a:r>
              <a:rPr lang="en-US" sz="2600" dirty="0"/>
              <a:t>        transcoding overhead is not acceptable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→ </a:t>
            </a:r>
            <a:r>
              <a:rPr lang="en-US" sz="2600" b="1" dirty="0">
                <a:solidFill>
                  <a:schemeClr val="bg1"/>
                </a:solidFill>
              </a:rPr>
              <a:t>cannot</a:t>
            </a:r>
            <a:r>
              <a:rPr lang="en-US" sz="2600" dirty="0">
                <a:solidFill>
                  <a:schemeClr val="bg1"/>
                </a:solidFill>
              </a:rPr>
              <a:t> simply rescale images which may distort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        UI layout and </a:t>
            </a:r>
            <a:r>
              <a:rPr lang="en-US" altLang="zh-CN" sz="2600" dirty="0">
                <a:solidFill>
                  <a:schemeClr val="bg1"/>
                </a:solidFill>
              </a:rPr>
              <a:t>degrade UX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84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501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71%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of HTTP traffic are images, and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40%</a:t>
            </a:r>
            <a:r>
              <a:rPr lang="en-US" sz="3200" dirty="0">
                <a:latin typeface="+mj-lt"/>
              </a:rPr>
              <a:t> of 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 these images are oversized.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 Challenges:</a:t>
            </a:r>
            <a:endParaRPr lang="en-US" sz="1100" dirty="0"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 →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</a:rPr>
              <a:t>cannot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transcode all the images to </a:t>
            </a:r>
            <a:r>
              <a:rPr lang="en-US" sz="2600" dirty="0" err="1">
                <a:solidFill>
                  <a:schemeClr val="bg1">
                    <a:lumMod val="65000"/>
                  </a:schemeClr>
                </a:solidFill>
              </a:rPr>
              <a:t>WebP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(Flywheel’s </a:t>
            </a:r>
            <a:br>
              <a:rPr lang="en-US" sz="2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      approach) because not all existing apps support </a:t>
            </a:r>
            <a:r>
              <a:rPr lang="en-US" sz="2600" dirty="0" err="1">
                <a:solidFill>
                  <a:schemeClr val="bg1">
                    <a:lumMod val="65000"/>
                  </a:schemeClr>
                </a:solidFill>
              </a:rPr>
              <a:t>WebP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 → 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</a:rPr>
              <a:t>cannot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use </a:t>
            </a:r>
            <a:r>
              <a:rPr lang="en-US" sz="2600" dirty="0" err="1">
                <a:solidFill>
                  <a:schemeClr val="bg1">
                    <a:lumMod val="65000"/>
                  </a:schemeClr>
                </a:solidFill>
              </a:rPr>
              <a:t>WebP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as the transfer format as the client-side</a:t>
            </a:r>
            <a:br>
              <a:rPr lang="en-US" sz="2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      transcoding overhead is not acceptable</a:t>
            </a:r>
          </a:p>
          <a:p>
            <a:pPr marL="0" indent="0">
              <a:buNone/>
            </a:pPr>
            <a:r>
              <a:rPr lang="en-US" sz="2600" dirty="0"/>
              <a:t>   → </a:t>
            </a:r>
            <a:r>
              <a:rPr lang="en-US" sz="2600" b="1" dirty="0"/>
              <a:t>cannot</a:t>
            </a:r>
            <a:r>
              <a:rPr lang="en-US" sz="2600" dirty="0"/>
              <a:t> simply rescale images which may distort </a:t>
            </a:r>
            <a:br>
              <a:rPr lang="en-US" sz="2600" dirty="0"/>
            </a:br>
            <a:r>
              <a:rPr lang="en-US" sz="2600" dirty="0"/>
              <a:t>        UI layout and </a:t>
            </a:r>
            <a:r>
              <a:rPr lang="en-US" altLang="zh-CN" sz="2600" dirty="0"/>
              <a:t>degrade UX</a:t>
            </a:r>
            <a:r>
              <a:rPr lang="en-US" sz="3200" dirty="0">
                <a:latin typeface="+mj-lt"/>
              </a:rPr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Adjusting the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quality</a:t>
            </a:r>
            <a:r>
              <a:rPr lang="en-US" sz="3200" dirty="0">
                <a:latin typeface="+mj-lt"/>
              </a:rPr>
              <a:t> of the images by tuning QF (Quality Factors) of JPEG images</a:t>
            </a:r>
          </a:p>
          <a:p>
            <a:pPr marL="0" indent="0">
              <a:buNone/>
            </a:pPr>
            <a:r>
              <a:rPr lang="en-US" sz="10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37405"/>
            <a:ext cx="9144000" cy="3884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4"/>
          <a:stretch/>
        </p:blipFill>
        <p:spPr bwMode="auto">
          <a:xfrm>
            <a:off x="982148" y="2919183"/>
            <a:ext cx="7776003" cy="18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5413"/>
              </p:ext>
            </p:extLst>
          </p:nvPr>
        </p:nvGraphicFramePr>
        <p:xfrm>
          <a:off x="982147" y="5145183"/>
          <a:ext cx="2340630" cy="140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/>
                        <a:t>75</a:t>
                      </a:r>
                      <a:endParaRPr lang="zh-CN" altLang="en-US" sz="4000" dirty="0"/>
                    </a:p>
                  </a:txBody>
                  <a:tcPr marL="91455" marR="91455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/>
                        <a:t>60</a:t>
                      </a:r>
                      <a:endParaRPr lang="zh-CN" altLang="en-US" sz="4000" dirty="0"/>
                    </a:p>
                  </a:txBody>
                  <a:tcPr marL="91455" marR="91455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/>
                        <a:t>45</a:t>
                      </a:r>
                      <a:endParaRPr lang="zh-CN" altLang="en-US" sz="4000" dirty="0"/>
                    </a:p>
                  </a:txBody>
                  <a:tcPr marL="91455" marR="91455" marT="45798" marB="457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>
                          <a:solidFill>
                            <a:schemeClr val="tx1"/>
                          </a:solidFill>
                        </a:rPr>
                        <a:t>QF</a:t>
                      </a:r>
                      <a:endParaRPr lang="zh-CN" alt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98" marB="4579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zh-CN" alt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98" marB="457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b="1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CN" alt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98" marB="45798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文本框 12"/>
          <p:cNvSpPr txBox="1">
            <a:spLocks noChangeArrowheads="1"/>
          </p:cNvSpPr>
          <p:nvPr/>
        </p:nvSpPr>
        <p:spPr bwMode="auto">
          <a:xfrm>
            <a:off x="941324" y="4684074"/>
            <a:ext cx="2492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JPEG: 500</a:t>
            </a:r>
            <a:r>
              <a:rPr lang="zh-CN" altLang="en-US" sz="1800" dirty="0">
                <a:solidFill>
                  <a:schemeClr val="bg1"/>
                </a:solidFill>
              </a:rPr>
              <a:t>×</a:t>
            </a:r>
            <a:r>
              <a:rPr lang="en-US" altLang="zh-CN" sz="1800" dirty="0">
                <a:solidFill>
                  <a:schemeClr val="bg1"/>
                </a:solidFill>
              </a:rPr>
              <a:t>375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1" r="33015"/>
          <a:stretch/>
        </p:blipFill>
        <p:spPr bwMode="auto">
          <a:xfrm>
            <a:off x="3676274" y="4773765"/>
            <a:ext cx="5192573" cy="17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10991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897067" y="4237452"/>
            <a:ext cx="7867895" cy="2373077"/>
            <a:chOff x="897067" y="4237452"/>
            <a:chExt cx="7867895" cy="2373077"/>
          </a:xfrm>
        </p:grpSpPr>
        <p:sp>
          <p:nvSpPr>
            <p:cNvPr id="12" name="文本框 12"/>
            <p:cNvSpPr txBox="1">
              <a:spLocks noChangeArrowheads="1"/>
            </p:cNvSpPr>
            <p:nvPr/>
          </p:nvSpPr>
          <p:spPr bwMode="auto">
            <a:xfrm>
              <a:off x="3609026" y="4237452"/>
              <a:ext cx="24921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FFFF00"/>
                  </a:solidFill>
                </a:rPr>
                <a:t>   </a:t>
              </a:r>
              <a:r>
                <a:rPr lang="en-US" altLang="zh-CN" sz="2800" b="1" dirty="0">
                  <a:solidFill>
                    <a:srgbClr val="FFFF00"/>
                  </a:solidFill>
                </a:rPr>
                <a:t>101KB (88%)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6235411" y="4237452"/>
              <a:ext cx="2529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FFFF00"/>
                  </a:solidFill>
                </a:rPr>
                <a:t>     </a:t>
              </a:r>
              <a:r>
                <a:rPr lang="en-US" altLang="zh-CN" sz="2800" b="1" dirty="0">
                  <a:solidFill>
                    <a:srgbClr val="FFFF00"/>
                  </a:solidFill>
                </a:rPr>
                <a:t>84KB (75%)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文本框 12"/>
            <p:cNvSpPr txBox="1">
              <a:spLocks noChangeArrowheads="1"/>
            </p:cNvSpPr>
            <p:nvPr/>
          </p:nvSpPr>
          <p:spPr bwMode="auto">
            <a:xfrm>
              <a:off x="3552847" y="6087309"/>
              <a:ext cx="24921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solidFill>
                    <a:srgbClr val="FFFF00"/>
                  </a:solidFill>
                </a:rPr>
                <a:t>     70KB (61%)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文本框 12"/>
            <p:cNvSpPr txBox="1">
              <a:spLocks noChangeArrowheads="1"/>
            </p:cNvSpPr>
            <p:nvPr/>
          </p:nvSpPr>
          <p:spPr bwMode="auto">
            <a:xfrm>
              <a:off x="6254111" y="6087309"/>
              <a:ext cx="24921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FFFF00"/>
                  </a:solidFill>
                </a:rPr>
                <a:t>    </a:t>
              </a:r>
              <a:r>
                <a:rPr lang="en-US" altLang="zh-CN" sz="2800" b="1" dirty="0">
                  <a:solidFill>
                    <a:srgbClr val="FFFF00"/>
                  </a:solidFill>
                </a:rPr>
                <a:t>48KB (42%)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文本框 12"/>
            <p:cNvSpPr txBox="1">
              <a:spLocks noChangeArrowheads="1"/>
            </p:cNvSpPr>
            <p:nvPr/>
          </p:nvSpPr>
          <p:spPr bwMode="auto">
            <a:xfrm>
              <a:off x="897067" y="4238542"/>
              <a:ext cx="24921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FFFF00"/>
                  </a:solidFill>
                </a:rPr>
                <a:t>  </a:t>
              </a:r>
              <a:r>
                <a:rPr lang="en-US" altLang="zh-CN" sz="2800" b="1" dirty="0">
                  <a:solidFill>
                    <a:srgbClr val="FFFF00"/>
                  </a:solidFill>
                </a:rPr>
                <a:t>114KB (100%)</a:t>
              </a:r>
              <a:endParaRPr lang="zh-CN" alt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4707135"/>
            <a:ext cx="9144000" cy="90938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Median QF = 80</a:t>
            </a:r>
          </a:p>
        </p:txBody>
      </p:sp>
    </p:spTree>
    <p:extLst>
      <p:ext uri="{BB962C8B-B14F-4D97-AF65-F5344CB8AC3E}">
        <p14:creationId xmlns:p14="http://schemas.microsoft.com/office/powerpoint/2010/main" val="39430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Adjusting the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quality</a:t>
            </a:r>
            <a:r>
              <a:rPr lang="en-US" sz="3200" dirty="0">
                <a:latin typeface="+mj-lt"/>
              </a:rPr>
              <a:t> of the images by tuning QF (Quality Factors) of JPEG images</a:t>
            </a:r>
          </a:p>
          <a:p>
            <a:pPr marL="0" indent="0">
              <a:buNone/>
            </a:pPr>
            <a:r>
              <a:rPr lang="en-US" sz="1000" dirty="0"/>
              <a:t> </a:t>
            </a:r>
          </a:p>
          <a:p>
            <a:pPr marL="0" indent="0">
              <a:buNone/>
            </a:pPr>
            <a:r>
              <a:rPr lang="en-US" sz="2600" dirty="0"/>
              <a:t>  → </a:t>
            </a:r>
            <a:r>
              <a:rPr lang="en-US" sz="2600" dirty="0">
                <a:solidFill>
                  <a:srgbClr val="002060"/>
                </a:solidFill>
              </a:rPr>
              <a:t>categorize images into </a:t>
            </a:r>
            <a:r>
              <a:rPr lang="en-US" sz="2600" i="1" dirty="0">
                <a:solidFill>
                  <a:srgbClr val="002060"/>
                </a:solidFill>
              </a:rPr>
              <a:t>Large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i="1" dirty="0">
                <a:solidFill>
                  <a:srgbClr val="002060"/>
                </a:solidFill>
              </a:rPr>
              <a:t>Medium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i="1" dirty="0">
                <a:solidFill>
                  <a:srgbClr val="002060"/>
                </a:solidFill>
              </a:rPr>
              <a:t>Small</a:t>
            </a:r>
            <a:r>
              <a:rPr lang="en-US" sz="2600" dirty="0">
                <a:solidFill>
                  <a:srgbClr val="002060"/>
                </a:solidFill>
              </a:rPr>
              <a:t>, &amp; </a:t>
            </a:r>
            <a:r>
              <a:rPr lang="en-US" sz="2600" i="1" dirty="0">
                <a:solidFill>
                  <a:srgbClr val="002060"/>
                </a:solidFill>
              </a:rPr>
              <a:t>Tiny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400" dirty="0"/>
              <a:t>       - based on the </a:t>
            </a:r>
            <a:r>
              <a:rPr lang="en-US" sz="2400" dirty="0" err="1"/>
              <a:t>Ziproxy</a:t>
            </a:r>
            <a:r>
              <a:rPr lang="en-US" sz="2400" dirty="0"/>
              <a:t> standard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→ tune QF to balance compression ratio and quality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      - quality is measured by SSIM (Structural Similarity)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→ transcode PNG &amp; GIF to JPEG if possible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sz="2400" dirty="0">
                <a:solidFill>
                  <a:schemeClr val="bg1"/>
                </a:solidFill>
              </a:rPr>
              <a:t>- 8-10 times smaller overhead than </a:t>
            </a:r>
            <a:r>
              <a:rPr lang="en-US" sz="2400" dirty="0" err="1">
                <a:solidFill>
                  <a:schemeClr val="bg1"/>
                </a:solidFill>
              </a:rPr>
              <a:t>WebP</a:t>
            </a:r>
            <a:r>
              <a:rPr lang="en-US" sz="2400" dirty="0">
                <a:solidFill>
                  <a:schemeClr val="bg1"/>
                </a:solidFill>
              </a:rPr>
              <a:t> transcoding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      - 59.9% of the images are in JPEG</a:t>
            </a:r>
          </a:p>
        </p:txBody>
      </p:sp>
    </p:spTree>
    <p:extLst>
      <p:ext uri="{BB962C8B-B14F-4D97-AF65-F5344CB8AC3E}">
        <p14:creationId xmlns:p14="http://schemas.microsoft.com/office/powerpoint/2010/main" val="385029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Adjusting the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quality</a:t>
            </a:r>
            <a:r>
              <a:rPr lang="en-US" sz="3200" dirty="0">
                <a:latin typeface="+mj-lt"/>
              </a:rPr>
              <a:t> of the images by tuning QF (Quality Factors) of JPEG images</a:t>
            </a:r>
          </a:p>
          <a:p>
            <a:pPr marL="0" indent="0">
              <a:buNone/>
            </a:pPr>
            <a:r>
              <a:rPr lang="en-US" sz="1000" dirty="0"/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→ categorize images into </a:t>
            </a:r>
            <a:r>
              <a:rPr lang="en-US" sz="2600" i="1" dirty="0">
                <a:solidFill>
                  <a:schemeClr val="bg1">
                    <a:lumMod val="65000"/>
                  </a:schemeClr>
                </a:solidFill>
              </a:rPr>
              <a:t>Large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600" i="1" dirty="0">
                <a:solidFill>
                  <a:schemeClr val="bg1">
                    <a:lumMod val="65000"/>
                  </a:schemeClr>
                </a:solidFill>
              </a:rPr>
              <a:t>Medium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600" i="1" dirty="0">
                <a:solidFill>
                  <a:schemeClr val="bg1">
                    <a:lumMod val="65000"/>
                  </a:schemeClr>
                </a:solidFill>
              </a:rPr>
              <a:t>Small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2600" i="1" dirty="0">
                <a:solidFill>
                  <a:schemeClr val="bg1">
                    <a:lumMod val="65000"/>
                  </a:schemeClr>
                </a:solidFill>
              </a:rPr>
              <a:t>Tiny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      - based on the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Ziproxy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standard</a:t>
            </a:r>
          </a:p>
          <a:p>
            <a:pPr marL="0" indent="0">
              <a:buNone/>
            </a:pPr>
            <a:r>
              <a:rPr lang="en-US" sz="2600" dirty="0"/>
              <a:t>  → </a:t>
            </a:r>
            <a:r>
              <a:rPr lang="en-US" sz="2600" dirty="0">
                <a:solidFill>
                  <a:srgbClr val="002060"/>
                </a:solidFill>
              </a:rPr>
              <a:t>tune QF to balance compression ratio and quality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400" dirty="0"/>
              <a:t>       - quality is measured by SSIM (Structural Similarity)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→ transcode PNG &amp; GIF to JPEG if possible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sz="2400" dirty="0">
                <a:solidFill>
                  <a:schemeClr val="bg1"/>
                </a:solidFill>
              </a:rPr>
              <a:t>- 8-10 times smaller overhead than </a:t>
            </a:r>
            <a:r>
              <a:rPr lang="en-US" sz="2400" dirty="0" err="1">
                <a:solidFill>
                  <a:schemeClr val="bg1"/>
                </a:solidFill>
              </a:rPr>
              <a:t>WebP</a:t>
            </a:r>
            <a:r>
              <a:rPr lang="en-US" sz="2400" dirty="0">
                <a:solidFill>
                  <a:schemeClr val="bg1"/>
                </a:solidFill>
              </a:rPr>
              <a:t> transcoding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      - 59.9% of the images are in JPEG</a:t>
            </a:r>
          </a:p>
        </p:txBody>
      </p:sp>
    </p:spTree>
    <p:extLst>
      <p:ext uri="{BB962C8B-B14F-4D97-AF65-F5344CB8AC3E}">
        <p14:creationId xmlns:p14="http://schemas.microsoft.com/office/powerpoint/2010/main" val="44402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948070"/>
            <a:ext cx="9144000" cy="4373217"/>
          </a:xfrm>
          <a:prstGeom prst="rect">
            <a:avLst/>
          </a:prstGeom>
          <a:solidFill>
            <a:srgbClr val="2E2E2E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China has the world’s largest population of mobile cellular users.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822000"/>
              </p:ext>
            </p:extLst>
          </p:nvPr>
        </p:nvGraphicFramePr>
        <p:xfrm>
          <a:off x="914399" y="1961322"/>
          <a:ext cx="7368209" cy="435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87895" y="6321287"/>
            <a:ext cx="3286540" cy="291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Source: www.eMarketer.com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98528" y="2510643"/>
            <a:ext cx="1484080" cy="2146666"/>
            <a:chOff x="6798528" y="2510643"/>
            <a:chExt cx="1484080" cy="2146666"/>
          </a:xfrm>
        </p:grpSpPr>
        <p:grpSp>
          <p:nvGrpSpPr>
            <p:cNvPr id="3" name="Group 2"/>
            <p:cNvGrpSpPr/>
            <p:nvPr/>
          </p:nvGrpSpPr>
          <p:grpSpPr>
            <a:xfrm>
              <a:off x="6813355" y="2510643"/>
              <a:ext cx="1469253" cy="2019943"/>
              <a:chOff x="6813355" y="2510643"/>
              <a:chExt cx="1469253" cy="201994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813355" y="2510643"/>
                <a:ext cx="1054377" cy="4837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FFC000"/>
                    </a:solidFill>
                  </a:rPr>
                  <a:t>508.5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447721" y="4046882"/>
                <a:ext cx="834887" cy="4837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FFC000"/>
                    </a:solidFill>
                  </a:rPr>
                  <a:t>178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6798528" y="2934067"/>
              <a:ext cx="901895" cy="20605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40543" y="4451256"/>
              <a:ext cx="901895" cy="20605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09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Image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Adjusting the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quality</a:t>
            </a:r>
            <a:r>
              <a:rPr lang="en-US" sz="3200" dirty="0">
                <a:latin typeface="+mj-lt"/>
              </a:rPr>
              <a:t> of the images by tuning QF (Quality Factors) of JPEG images</a:t>
            </a:r>
          </a:p>
          <a:p>
            <a:pPr marL="0" indent="0">
              <a:buNone/>
            </a:pPr>
            <a:r>
              <a:rPr lang="en-US" sz="1000" dirty="0"/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→ categorize images into </a:t>
            </a:r>
            <a:r>
              <a:rPr lang="en-US" sz="2600" i="1" dirty="0">
                <a:solidFill>
                  <a:schemeClr val="bg1">
                    <a:lumMod val="65000"/>
                  </a:schemeClr>
                </a:solidFill>
              </a:rPr>
              <a:t>Large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600" i="1" dirty="0">
                <a:solidFill>
                  <a:schemeClr val="bg1">
                    <a:lumMod val="65000"/>
                  </a:schemeClr>
                </a:solidFill>
              </a:rPr>
              <a:t>Medium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600" i="1" dirty="0">
                <a:solidFill>
                  <a:schemeClr val="bg1">
                    <a:lumMod val="65000"/>
                  </a:schemeClr>
                </a:solidFill>
              </a:rPr>
              <a:t>Small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2600" i="1" dirty="0">
                <a:solidFill>
                  <a:schemeClr val="bg1">
                    <a:lumMod val="65000"/>
                  </a:schemeClr>
                </a:solidFill>
              </a:rPr>
              <a:t>Tiny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      - based on the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Ziproxy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standard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  → tune QF to balance compression ratio and quality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      - quality is measured by SSIM (Structural Similarity)</a:t>
            </a:r>
          </a:p>
          <a:p>
            <a:pPr marL="0" indent="0">
              <a:buNone/>
            </a:pPr>
            <a:r>
              <a:rPr lang="en-US" dirty="0"/>
              <a:t>  → </a:t>
            </a:r>
            <a:r>
              <a:rPr lang="en-US" dirty="0">
                <a:solidFill>
                  <a:srgbClr val="002060"/>
                </a:solidFill>
              </a:rPr>
              <a:t>transcode PNG &amp; GIF to JPEG if possible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r>
              <a:rPr lang="en-US" sz="2400" dirty="0"/>
              <a:t>- 59.9% of the images are in JPEG</a:t>
            </a:r>
            <a:br>
              <a:rPr lang="en-US" sz="2400" dirty="0"/>
            </a:br>
            <a:r>
              <a:rPr lang="en-US" sz="2400" dirty="0"/>
              <a:t>       - 8-10 times smaller overhead than </a:t>
            </a:r>
            <a:r>
              <a:rPr lang="en-US" sz="2400" dirty="0" err="1"/>
              <a:t>WebP</a:t>
            </a:r>
            <a:r>
              <a:rPr lang="en-US" sz="2400" dirty="0"/>
              <a:t> transcoding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815263"/>
            <a:ext cx="9144000" cy="90938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25.4% of traffic is reduced by such image compression!</a:t>
            </a:r>
          </a:p>
        </p:txBody>
      </p:sp>
    </p:spTree>
    <p:extLst>
      <p:ext uri="{BB962C8B-B14F-4D97-AF65-F5344CB8AC3E}">
        <p14:creationId xmlns:p14="http://schemas.microsoft.com/office/powerpoint/2010/main" val="31673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Traffic filtering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2"/>
            <a:ext cx="7886700" cy="4486272"/>
          </a:xfrm>
        </p:spPr>
        <p:txBody>
          <a:bodyPr/>
          <a:lstStyle/>
          <a:p>
            <a:r>
              <a:rPr lang="en-US" dirty="0"/>
              <a:t>Two-lever filtering cooperated by both the client-side mobile app and the backend</a:t>
            </a: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88475"/>
            <a:ext cx="4291023" cy="2050596"/>
          </a:xfrm>
          <a:prstGeom prst="rect">
            <a:avLst/>
          </a:prstGeom>
        </p:spPr>
      </p:pic>
      <p:sp>
        <p:nvSpPr>
          <p:cNvPr id="7" name="矩形 2"/>
          <p:cNvSpPr/>
          <p:nvPr/>
        </p:nvSpPr>
        <p:spPr>
          <a:xfrm>
            <a:off x="868001" y="3738866"/>
            <a:ext cx="3765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29M</a:t>
            </a:r>
            <a:r>
              <a:rPr lang="en-US" altLang="zh-CN" sz="2800" dirty="0">
                <a:ea typeface="Segoe UI Black" panose="020B0A02040204020203" pitchFamily="34" charset="0"/>
                <a:cs typeface="Segoe UI Black" panose="020B0A02040204020203" pitchFamily="34" charset="0"/>
              </a:rPr>
              <a:t> malicious links   </a:t>
            </a:r>
            <a:br>
              <a:rPr lang="en-US" altLang="zh-CN" sz="2800" dirty="0"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CN" sz="2800" dirty="0"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102M</a:t>
            </a:r>
            <a:r>
              <a:rPr lang="en-US" altLang="zh-CN" sz="2800" dirty="0">
                <a:ea typeface="Segoe UI Black" panose="020B0A02040204020203" pitchFamily="34" charset="0"/>
                <a:cs typeface="Segoe UI Black" panose="020B0A02040204020203" pitchFamily="34" charset="0"/>
              </a:rPr>
              <a:t> ads links</a:t>
            </a:r>
            <a:endParaRPr lang="zh-CN" altLang="en-US" sz="2800" dirty="0">
              <a:cs typeface="Segoe UI Black" panose="020B0A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94083" y="4811865"/>
            <a:ext cx="3431521" cy="1791431"/>
            <a:chOff x="2194083" y="4811865"/>
            <a:chExt cx="3431521" cy="1791431"/>
          </a:xfrm>
        </p:grpSpPr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4083" y="5674187"/>
              <a:ext cx="893212" cy="929109"/>
            </a:xfrm>
            <a:prstGeom prst="rect">
              <a:avLst/>
            </a:prstGeom>
          </p:spPr>
        </p:pic>
        <p:sp>
          <p:nvSpPr>
            <p:cNvPr id="9" name="下箭头 7"/>
            <p:cNvSpPr/>
            <p:nvPr/>
          </p:nvSpPr>
          <p:spPr>
            <a:xfrm>
              <a:off x="2460669" y="4811865"/>
              <a:ext cx="360040" cy="862322"/>
            </a:xfrm>
            <a:prstGeom prst="downArrow">
              <a:avLst/>
            </a:prstGeom>
            <a:solidFill>
              <a:srgbClr val="388FF0"/>
            </a:solidFill>
            <a:ln>
              <a:solidFill>
                <a:srgbClr val="388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8"/>
            <p:cNvSpPr/>
            <p:nvPr/>
          </p:nvSpPr>
          <p:spPr>
            <a:xfrm>
              <a:off x="3087295" y="4923799"/>
              <a:ext cx="25383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ea typeface="Segoe UI Black" panose="020B0A02040204020203" pitchFamily="34" charset="0"/>
                  <a:cs typeface="Segoe UI Black" panose="020B0A02040204020203" pitchFamily="34" charset="0"/>
                </a:rPr>
                <a:t>1M</a:t>
              </a:r>
              <a:r>
                <a:rPr lang="en-US" altLang="zh-CN" sz="2400" dirty="0">
                  <a:ea typeface="Segoe UI Black" panose="020B0A02040204020203" pitchFamily="34" charset="0"/>
                  <a:cs typeface="Segoe UI Black" panose="020B0A02040204020203" pitchFamily="34" charset="0"/>
                </a:rPr>
                <a:t> links most </a:t>
              </a:r>
              <a:br>
                <a:rPr lang="en-US" altLang="zh-CN" sz="2400" dirty="0">
                  <a:ea typeface="Segoe UI Black" panose="020B0A02040204020203" pitchFamily="34" charset="0"/>
                  <a:cs typeface="Segoe UI Black" panose="020B0A02040204020203" pitchFamily="34" charset="0"/>
                </a:rPr>
              </a:br>
              <a:r>
                <a:rPr lang="en-US" altLang="zh-CN" sz="2400" dirty="0">
                  <a:ea typeface="Segoe UI Black" panose="020B0A02040204020203" pitchFamily="34" charset="0"/>
                  <a:cs typeface="Segoe UI Black" panose="020B0A02040204020203" pitchFamily="34" charset="0"/>
                </a:rPr>
                <a:t>frequently visited </a:t>
              </a:r>
              <a:endParaRPr lang="zh-CN" altLang="en-US" sz="2400" dirty="0">
                <a:cs typeface="Segoe UI Black" panose="020B0A02040204020203" pitchFamily="34" charset="0"/>
              </a:endParaRPr>
            </a:p>
          </p:txBody>
        </p:sp>
      </p:grpSp>
      <p:pic>
        <p:nvPicPr>
          <p:cNvPr id="11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85" y="2964781"/>
            <a:ext cx="583236" cy="718432"/>
          </a:xfrm>
          <a:prstGeom prst="rect">
            <a:avLst/>
          </a:prstGeom>
        </p:spPr>
      </p:pic>
      <p:pic>
        <p:nvPicPr>
          <p:cNvPr id="12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273" y="3108797"/>
            <a:ext cx="792088" cy="559644"/>
          </a:xfrm>
          <a:prstGeom prst="rect">
            <a:avLst/>
          </a:prstGeom>
        </p:spPr>
      </p:pic>
      <p:sp>
        <p:nvSpPr>
          <p:cNvPr id="14" name="圆角矩形标注 17"/>
          <p:cNvSpPr/>
          <p:nvPr/>
        </p:nvSpPr>
        <p:spPr>
          <a:xfrm>
            <a:off x="5892190" y="4692973"/>
            <a:ext cx="2889746" cy="1568120"/>
          </a:xfrm>
          <a:prstGeom prst="wedgeRoundRectCallout">
            <a:avLst>
              <a:gd name="adj1" fmla="val -67761"/>
              <a:gd name="adj2" fmla="val -26363"/>
              <a:gd name="adj3" fmla="val 16667"/>
            </a:avLst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72%~78% malicious &amp; ad links are filtered out </a:t>
            </a:r>
            <a:r>
              <a:rPr lang="en-US" altLang="zh-CN" sz="2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locally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4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0692"/>
            <a:ext cx="9144000" cy="4761200"/>
          </a:xfrm>
          <a:prstGeom prst="rect">
            <a:avLst/>
          </a:prstGeom>
          <a:solidFill>
            <a:srgbClr val="404040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223891"/>
              </p:ext>
            </p:extLst>
          </p:nvPr>
        </p:nvGraphicFramePr>
        <p:xfrm>
          <a:off x="1042738" y="1690692"/>
          <a:ext cx="7472612" cy="476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Total cellular traffic reduction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3830" y="2919661"/>
            <a:ext cx="1058779" cy="24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9.95%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2747" y="4884820"/>
            <a:ext cx="1058779" cy="24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0.93%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3905" y="4884820"/>
            <a:ext cx="1058779" cy="24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5413" y="4884820"/>
            <a:ext cx="1058779" cy="24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4370" y="3039977"/>
            <a:ext cx="1058779" cy="24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2.72%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9049" y="3494210"/>
            <a:ext cx="1058779" cy="24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25.35%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1507" y="3691770"/>
            <a:ext cx="1058779" cy="24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5.16%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56571" y="4884820"/>
            <a:ext cx="1058779" cy="24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0%</a:t>
            </a:r>
          </a:p>
        </p:txBody>
      </p:sp>
      <p:sp>
        <p:nvSpPr>
          <p:cNvPr id="7" name="Rectangle 6"/>
          <p:cNvSpPr/>
          <p:nvPr/>
        </p:nvSpPr>
        <p:spPr>
          <a:xfrm>
            <a:off x="721895" y="1690692"/>
            <a:ext cx="336885" cy="4761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99308" y="1690691"/>
            <a:ext cx="336885" cy="4761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33896" y="2478505"/>
            <a:ext cx="1779166" cy="397338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7724" y="2919661"/>
            <a:ext cx="1690425" cy="353222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7589"/>
            <a:ext cx="9144000" cy="4623211"/>
          </a:xfrm>
          <a:prstGeom prst="rect">
            <a:avLst/>
          </a:prstGeom>
          <a:solidFill>
            <a:srgbClr val="2E2E2E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Per-user traffic saving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663083"/>
              </p:ext>
            </p:extLst>
          </p:nvPr>
        </p:nvGraphicFramePr>
        <p:xfrm>
          <a:off x="1122661" y="1828155"/>
          <a:ext cx="7237709" cy="399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363854" y="5966846"/>
            <a:ext cx="6996516" cy="29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Saving ratio of users’ cellular traffic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 flipV="1">
            <a:off x="-1188113" y="3548473"/>
            <a:ext cx="4022840" cy="534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CDF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78315" y="4373892"/>
            <a:ext cx="3495862" cy="884846"/>
            <a:chOff x="6838139" y="3656157"/>
            <a:chExt cx="3495862" cy="884846"/>
          </a:xfrm>
        </p:grpSpPr>
        <p:sp>
          <p:nvSpPr>
            <p:cNvPr id="10" name="Rectangle 9"/>
            <p:cNvSpPr/>
            <p:nvPr/>
          </p:nvSpPr>
          <p:spPr>
            <a:xfrm>
              <a:off x="6870025" y="3898234"/>
              <a:ext cx="3463976" cy="3619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</a:rPr>
                <a:t>Reduce overage instances by 10.7 times!!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38139" y="3656157"/>
              <a:ext cx="3495862" cy="884846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74984" y="3517490"/>
            <a:ext cx="2510726" cy="494319"/>
            <a:chOff x="3574984" y="3517490"/>
            <a:chExt cx="2510726" cy="494319"/>
          </a:xfrm>
        </p:grpSpPr>
        <p:sp>
          <p:nvSpPr>
            <p:cNvPr id="8" name="Rectangle 7"/>
            <p:cNvSpPr/>
            <p:nvPr/>
          </p:nvSpPr>
          <p:spPr>
            <a:xfrm>
              <a:off x="3788010" y="3774535"/>
              <a:ext cx="2297700" cy="237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</a:rPr>
                <a:t>55% of our users save over a quarter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574984" y="3517490"/>
              <a:ext cx="213026" cy="206479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30347" y="2601989"/>
            <a:ext cx="2455832" cy="410256"/>
            <a:chOff x="4830347" y="2601989"/>
            <a:chExt cx="2455832" cy="410256"/>
          </a:xfrm>
        </p:grpSpPr>
        <p:sp>
          <p:nvSpPr>
            <p:cNvPr id="9" name="Rectangle 8"/>
            <p:cNvSpPr/>
            <p:nvPr/>
          </p:nvSpPr>
          <p:spPr>
            <a:xfrm>
              <a:off x="4988479" y="2774971"/>
              <a:ext cx="2297700" cy="237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</a:rPr>
                <a:t>20% of our user save over a half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30347" y="2601989"/>
              <a:ext cx="213026" cy="206479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18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Latency penalty &amp; battery overhead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End-to-end latency penalty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- worst case: 474ms</a:t>
            </a:r>
            <a:br>
              <a:rPr lang="en-US" sz="2400" dirty="0"/>
            </a:br>
            <a:r>
              <a:rPr lang="en-US" sz="2400" dirty="0"/>
              <a:t> - mean: </a:t>
            </a:r>
            <a:r>
              <a:rPr lang="en-US" sz="2400" b="1" dirty="0">
                <a:solidFill>
                  <a:srgbClr val="C00000"/>
                </a:solidFill>
              </a:rPr>
              <a:t>282ms</a:t>
            </a:r>
            <a:r>
              <a:rPr lang="en-US" sz="2400" dirty="0"/>
              <a:t> &amp; median:  </a:t>
            </a:r>
            <a:r>
              <a:rPr lang="en-US" sz="2400" b="1" dirty="0">
                <a:solidFill>
                  <a:srgbClr val="C00000"/>
                </a:solidFill>
              </a:rPr>
              <a:t>53ms</a:t>
            </a:r>
          </a:p>
          <a:p>
            <a:endParaRPr lang="en-US" sz="1500" dirty="0"/>
          </a:p>
          <a:p>
            <a:r>
              <a:rPr lang="en-US" dirty="0">
                <a:solidFill>
                  <a:srgbClr val="002060"/>
                </a:solidFill>
              </a:rPr>
              <a:t>Battery consumption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/>
              <a:t>- negligible (93mW on average)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/>
              <a:t>- sometimes reduce battery consumption </a:t>
            </a:r>
          </a:p>
        </p:txBody>
      </p:sp>
    </p:spTree>
    <p:extLst>
      <p:ext uri="{BB962C8B-B14F-4D97-AF65-F5344CB8AC3E}">
        <p14:creationId xmlns:p14="http://schemas.microsoft.com/office/powerpoint/2010/main" val="1343737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Conclusion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TrafficGuard</a:t>
            </a:r>
            <a:r>
              <a:rPr lang="en-US" sz="3000" dirty="0">
                <a:latin typeface="+mj-lt"/>
              </a:rPr>
              <a:t> achieves 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36%</a:t>
            </a:r>
            <a:r>
              <a:rPr lang="en-US" sz="3000" dirty="0">
                <a:latin typeface="+mj-lt"/>
              </a:rPr>
              <a:t> of cellular traffic  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 reduction across different apps without  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 degrading user experiences. 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000" dirty="0">
                <a:latin typeface="+mj-lt"/>
              </a:rPr>
              <a:t> Baidu is working on integrating </a:t>
            </a:r>
            <a:r>
              <a:rPr lang="en-US" sz="3000" dirty="0" err="1">
                <a:latin typeface="+mj-lt"/>
              </a:rPr>
              <a:t>TrafficGuard</a:t>
            </a:r>
            <a:r>
              <a:rPr lang="en-US" sz="3000" dirty="0">
                <a:latin typeface="+mj-lt"/>
              </a:rPr>
              <a:t> 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 with cellular carrier infrastructure, which can 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 further reduce end-to-end latency. </a:t>
            </a:r>
          </a:p>
        </p:txBody>
      </p:sp>
    </p:spTree>
    <p:extLst>
      <p:ext uri="{BB962C8B-B14F-4D97-AF65-F5344CB8AC3E}">
        <p14:creationId xmlns:p14="http://schemas.microsoft.com/office/powerpoint/2010/main" val="553681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09625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Cross-app value-based caching</a:t>
            </a:r>
          </a:p>
        </p:txBody>
      </p:sp>
      <p:pic>
        <p:nvPicPr>
          <p:cNvPr id="4" name="Picture 4" descr="http://image005.flaticon.com/1/png/512/0/488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5" y="2311242"/>
            <a:ext cx="230892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partsign.com/upload/2015/12/20/clipart-cloud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29" y="2038350"/>
            <a:ext cx="4129410" cy="28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7947" y="2336484"/>
            <a:ext cx="898875" cy="89926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701755" y="2964580"/>
            <a:ext cx="2853606" cy="598111"/>
            <a:chOff x="2606505" y="3231280"/>
            <a:chExt cx="2853606" cy="59811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606505" y="3231280"/>
              <a:ext cx="2853606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061494" y="3306696"/>
              <a:ext cx="1545713" cy="522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HTTP GET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76251" y="5668883"/>
            <a:ext cx="8515350" cy="579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Clients sync value tables with the backend on an </a:t>
            </a:r>
            <a:r>
              <a:rPr lang="en-US" sz="2400" b="1" dirty="0">
                <a:solidFill>
                  <a:srgbClr val="C00000"/>
                </a:solidFill>
              </a:rPr>
              <a:t>hourly</a:t>
            </a:r>
            <a:r>
              <a:rPr lang="en-US" sz="2400" dirty="0">
                <a:solidFill>
                  <a:schemeClr val="tx1"/>
                </a:solidFill>
              </a:rPr>
              <a:t>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Content cache: </a:t>
            </a:r>
            <a:r>
              <a:rPr lang="en-US" sz="2400" b="1" dirty="0">
                <a:solidFill>
                  <a:srgbClr val="C00000"/>
                </a:solidFill>
              </a:rPr>
              <a:t>50MB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9053" y="2329990"/>
            <a:ext cx="3183747" cy="2862642"/>
            <a:chOff x="73803" y="2596690"/>
            <a:chExt cx="3183747" cy="2862642"/>
          </a:xfrm>
        </p:grpSpPr>
        <p:sp>
          <p:nvSpPr>
            <p:cNvPr id="36" name="Oval 35"/>
            <p:cNvSpPr/>
            <p:nvPr/>
          </p:nvSpPr>
          <p:spPr>
            <a:xfrm>
              <a:off x="73803" y="3079369"/>
              <a:ext cx="3183747" cy="23799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57084" y="3412457"/>
              <a:ext cx="2813474" cy="1487419"/>
              <a:chOff x="257084" y="3412457"/>
              <a:chExt cx="2813474" cy="148741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8327" y="3427419"/>
                <a:ext cx="985520" cy="899438"/>
              </a:xfrm>
              <a:prstGeom prst="rect">
                <a:avLst/>
              </a:prstGeom>
            </p:spPr>
          </p:pic>
          <p:sp>
            <p:nvSpPr>
              <p:cNvPr id="8" name="Flowchart: Magnetic Disk 7"/>
              <p:cNvSpPr/>
              <p:nvPr/>
            </p:nvSpPr>
            <p:spPr>
              <a:xfrm>
                <a:off x="467673" y="3499117"/>
                <a:ext cx="914400" cy="756043"/>
              </a:xfrm>
              <a:prstGeom prst="flowChartMagneticDisk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47684" y="341245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7084" y="4398384"/>
                <a:ext cx="1317334" cy="501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Content cache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53224" y="4398384"/>
                <a:ext cx="1317334" cy="501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Value table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849277" y="2596690"/>
              <a:ext cx="1545713" cy="522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VBWC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889" y="1606269"/>
            <a:ext cx="1545713" cy="1416979"/>
            <a:chOff x="228639" y="1872969"/>
            <a:chExt cx="1545713" cy="1416979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924873" y="2403206"/>
              <a:ext cx="9124" cy="8867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28639" y="1872969"/>
              <a:ext cx="1545713" cy="522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User apps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88129" y="3160719"/>
            <a:ext cx="2738262" cy="1472457"/>
            <a:chOff x="5092879" y="3427419"/>
            <a:chExt cx="2738262" cy="1472457"/>
          </a:xfrm>
        </p:grpSpPr>
        <p:grpSp>
          <p:nvGrpSpPr>
            <p:cNvPr id="34" name="Group 33"/>
            <p:cNvGrpSpPr/>
            <p:nvPr/>
          </p:nvGrpSpPr>
          <p:grpSpPr>
            <a:xfrm>
              <a:off x="5092879" y="3427419"/>
              <a:ext cx="1317334" cy="1472457"/>
              <a:chOff x="5092879" y="3427419"/>
              <a:chExt cx="1317334" cy="147245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4693" y="3427419"/>
                <a:ext cx="985520" cy="89943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092879" y="4398384"/>
                <a:ext cx="1317334" cy="501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Value table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338712" y="3511343"/>
              <a:ext cx="1492429" cy="57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</a:rPr>
                <a:t>……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71846" y="4717734"/>
            <a:ext cx="2513425" cy="535553"/>
            <a:chOff x="2776596" y="4984434"/>
            <a:chExt cx="2513425" cy="535553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776596" y="4984434"/>
              <a:ext cx="251342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117109" y="4997292"/>
              <a:ext cx="1545713" cy="522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VBWC Hit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2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8650" y="4323347"/>
            <a:ext cx="7886700" cy="16603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+mj-lt"/>
              </a:rPr>
              <a:t>From the requesting app’s perspective, the broken 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images appear to be missing due to a network 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error and thus are handled as such.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Content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portion (</a:t>
            </a:r>
            <a:r>
              <a:rPr lang="en-US" b="1" dirty="0">
                <a:solidFill>
                  <a:srgbClr val="C00000"/>
                </a:solidFill>
              </a:rPr>
              <a:t>10.6%</a:t>
            </a:r>
            <a:r>
              <a:rPr lang="en-US" dirty="0"/>
              <a:t>) of broken images</a:t>
            </a:r>
          </a:p>
          <a:p>
            <a:pPr marL="0" indent="0">
              <a:buNone/>
            </a:pPr>
            <a:r>
              <a:rPr lang="en-US" sz="2400" dirty="0"/>
              <a:t>   - cannot be decoded by any image decoders</a:t>
            </a:r>
          </a:p>
          <a:p>
            <a:pPr marL="0" indent="0">
              <a:buNone/>
            </a:pPr>
            <a:r>
              <a:rPr lang="en-US" sz="2400" dirty="0"/>
              <a:t>   - wasting 3.2% of all image traffic</a:t>
            </a:r>
          </a:p>
          <a:p>
            <a:pPr marL="0" indent="0">
              <a:buNone/>
            </a:pPr>
            <a:r>
              <a:rPr lang="en-US" sz="2400" dirty="0"/>
              <a:t>   - sending a “Broken Warning” response to the users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05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8"/>
            <a:ext cx="8034087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Comparison to other redundancy elimination (RE)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3179"/>
            <a:ext cx="7886700" cy="420378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Take </a:t>
            </a:r>
            <a:r>
              <a:rPr lang="en-US" dirty="0" err="1">
                <a:solidFill>
                  <a:srgbClr val="002060"/>
                </a:solidFill>
              </a:rPr>
              <a:t>EndRE</a:t>
            </a:r>
            <a:r>
              <a:rPr lang="en-US" dirty="0">
                <a:solidFill>
                  <a:srgbClr val="002060"/>
                </a:solidFill>
              </a:rPr>
              <a:t> (end-to-end RE) as an example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1500" dirty="0">
                <a:solidFill>
                  <a:srgbClr val="00206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 better (</a:t>
            </a:r>
            <a:r>
              <a:rPr lang="en-US" sz="2600" dirty="0">
                <a:solidFill>
                  <a:srgbClr val="C00000"/>
                </a:solidFill>
              </a:rPr>
              <a:t>1.2+% </a:t>
            </a:r>
            <a:r>
              <a:rPr lang="en-US" sz="2600" dirty="0"/>
              <a:t>more) traffic saving</a:t>
            </a:r>
          </a:p>
          <a:p>
            <a:pPr marL="0" indent="0">
              <a:buNone/>
            </a:pPr>
            <a:r>
              <a:rPr lang="en-US" sz="1500" dirty="0"/>
              <a:t>    </a:t>
            </a:r>
          </a:p>
          <a:p>
            <a:pPr marL="0" indent="0">
              <a:buNone/>
            </a:pPr>
            <a:r>
              <a:rPr lang="en-US" sz="2600" dirty="0"/>
              <a:t>      ×  higher implementation complexity</a:t>
            </a:r>
          </a:p>
          <a:p>
            <a:pPr marL="0" indent="0">
              <a:buNone/>
            </a:pPr>
            <a:r>
              <a:rPr lang="en-US" sz="2600" dirty="0"/>
              <a:t>      ×  higher memory requirements</a:t>
            </a:r>
          </a:p>
          <a:p>
            <a:pPr marL="0" indent="0">
              <a:buNone/>
            </a:pPr>
            <a:r>
              <a:rPr lang="en-US" sz="2600" dirty="0"/>
              <a:t>      ×  higher consistency requirement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267576"/>
            <a:ext cx="9144000" cy="90938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Value-based caching is a simpler &amp; cheaper solution.</a:t>
            </a:r>
          </a:p>
        </p:txBody>
      </p:sp>
    </p:spTree>
    <p:extLst>
      <p:ext uri="{BB962C8B-B14F-4D97-AF65-F5344CB8AC3E}">
        <p14:creationId xmlns:p14="http://schemas.microsoft.com/office/powerpoint/2010/main" val="875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48070"/>
            <a:ext cx="9144000" cy="4373217"/>
          </a:xfrm>
          <a:prstGeom prst="rect">
            <a:avLst/>
          </a:prstGeom>
          <a:solidFill>
            <a:srgbClr val="2E2E2E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China’s mobile users have notably small cellular data plan.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062367"/>
              </p:ext>
            </p:extLst>
          </p:nvPr>
        </p:nvGraphicFramePr>
        <p:xfrm>
          <a:off x="1000539" y="1948070"/>
          <a:ext cx="7142921" cy="43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23999" y="3111466"/>
            <a:ext cx="7248943" cy="1248500"/>
            <a:chOff x="1523999" y="3111466"/>
            <a:chExt cx="7248943" cy="1248500"/>
          </a:xfrm>
        </p:grpSpPr>
        <p:sp>
          <p:nvSpPr>
            <p:cNvPr id="6" name="Left Brace 5"/>
            <p:cNvSpPr/>
            <p:nvPr/>
          </p:nvSpPr>
          <p:spPr>
            <a:xfrm rot="5400000">
              <a:off x="3260034" y="1921565"/>
              <a:ext cx="702366" cy="4174435"/>
            </a:xfrm>
            <a:prstGeom prst="leftBrace">
              <a:avLst>
                <a:gd name="adj1" fmla="val 84195"/>
                <a:gd name="adj2" fmla="val 31587"/>
              </a:avLst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1999" y="3111466"/>
              <a:ext cx="4200943" cy="483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rgbClr val="FFC000"/>
                  </a:solidFill>
                </a:rPr>
                <a:t>93.6% of China’s users have no more than 500MB of traffic plan per month.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87895" y="6321287"/>
            <a:ext cx="3286540" cy="291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iMedia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0693" y="2456693"/>
            <a:ext cx="4200943" cy="1259625"/>
            <a:chOff x="430693" y="2456693"/>
            <a:chExt cx="4200943" cy="1259625"/>
          </a:xfrm>
        </p:grpSpPr>
        <p:sp>
          <p:nvSpPr>
            <p:cNvPr id="11" name="Left Brace 10"/>
            <p:cNvSpPr/>
            <p:nvPr/>
          </p:nvSpPr>
          <p:spPr>
            <a:xfrm rot="5400000">
              <a:off x="2228739" y="2147027"/>
              <a:ext cx="604852" cy="2533730"/>
            </a:xfrm>
            <a:prstGeom prst="leftBrace">
              <a:avLst>
                <a:gd name="adj1" fmla="val 84195"/>
                <a:gd name="adj2" fmla="val 77300"/>
              </a:avLst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0693" y="2456693"/>
              <a:ext cx="4200943" cy="483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69.1% have no more than 200MB.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2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48070"/>
            <a:ext cx="9144000" cy="4373217"/>
          </a:xfrm>
          <a:prstGeom prst="rect">
            <a:avLst/>
          </a:prstGeom>
          <a:solidFill>
            <a:srgbClr val="2E2E2E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Traffic overage is pervasive in China.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193864"/>
              </p:ext>
            </p:extLst>
          </p:nvPr>
        </p:nvGraphicFramePr>
        <p:xfrm>
          <a:off x="15496" y="1948070"/>
          <a:ext cx="7501180" cy="43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4059653" y="3452429"/>
            <a:ext cx="1938190" cy="48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Severe (25.8%)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589" y="5018781"/>
            <a:ext cx="1938190" cy="48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Slight (33.3%)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9863" y="3452429"/>
            <a:ext cx="2270052" cy="48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Not at all (23.7%)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39863" y="4876626"/>
            <a:ext cx="2197276" cy="48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Balanced (15.1%)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4583" y="2773339"/>
            <a:ext cx="2270052" cy="48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Unknown(2.1%)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94073" y="4177984"/>
            <a:ext cx="2565422" cy="48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C000"/>
                </a:solidFill>
              </a:rPr>
              <a:t>59.1% of China’s cellular users overuse their data plan.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703373" y="3053166"/>
            <a:ext cx="570855" cy="2737071"/>
          </a:xfrm>
          <a:prstGeom prst="rightBrace">
            <a:avLst>
              <a:gd name="adj1" fmla="val 24122"/>
              <a:gd name="adj2" fmla="val 5000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7895" y="6321287"/>
            <a:ext cx="3286540" cy="291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iMedia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0353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Efforts towards optimizing mobile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Application-specific</a:t>
            </a:r>
            <a:r>
              <a:rPr lang="en-US" dirty="0"/>
              <a:t> data compression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869674"/>
            <a:ext cx="9144000" cy="7107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50+%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of mobile traffic reduction with moderate latency penalty.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5856" y="2493596"/>
            <a:ext cx="6882299" cy="2085289"/>
            <a:chOff x="835856" y="2541722"/>
            <a:chExt cx="6882299" cy="2085289"/>
          </a:xfrm>
        </p:grpSpPr>
        <p:grpSp>
          <p:nvGrpSpPr>
            <p:cNvPr id="4" name="Group 3"/>
            <p:cNvGrpSpPr/>
            <p:nvPr/>
          </p:nvGrpSpPr>
          <p:grpSpPr>
            <a:xfrm>
              <a:off x="852406" y="2541722"/>
              <a:ext cx="6865749" cy="2035401"/>
              <a:chOff x="852406" y="2541722"/>
              <a:chExt cx="6865749" cy="20354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049" y="3205484"/>
                <a:ext cx="1278691" cy="127869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6258" y="2986448"/>
                <a:ext cx="4581525" cy="159067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852406" y="2541722"/>
                <a:ext cx="6865749" cy="5209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+mj-lt"/>
                  </a:rPr>
                  <a:t>Flywheel: Google’s data compression proxy (NSDI’15) 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416968" y="4355432"/>
              <a:ext cx="962527" cy="128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43347" y="4355431"/>
              <a:ext cx="962527" cy="128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856" y="4442188"/>
              <a:ext cx="1727090" cy="184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Chrome browser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7454" y="4438238"/>
              <a:ext cx="1727090" cy="184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Flywheel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1065" y="4442188"/>
              <a:ext cx="1727090" cy="184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HTTP sites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16848" y="4938872"/>
            <a:ext cx="7493513" cy="52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</a:rPr>
              <a:t>→ transcode images to the </a:t>
            </a:r>
            <a:r>
              <a:rPr lang="en-US" sz="2200" dirty="0" err="1">
                <a:solidFill>
                  <a:srgbClr val="002060"/>
                </a:solidFill>
              </a:rPr>
              <a:t>WebP</a:t>
            </a:r>
            <a:r>
              <a:rPr lang="en-US" sz="2200" dirty="0">
                <a:solidFill>
                  <a:srgbClr val="002060"/>
                </a:solidFill>
              </a:rPr>
              <a:t> format</a:t>
            </a:r>
          </a:p>
          <a:p>
            <a:r>
              <a:rPr lang="en-US" sz="2200" dirty="0">
                <a:solidFill>
                  <a:srgbClr val="002060"/>
                </a:solidFill>
              </a:rPr>
              <a:t>→ minify and </a:t>
            </a:r>
            <a:r>
              <a:rPr lang="en-US" sz="2200" dirty="0" err="1">
                <a:solidFill>
                  <a:srgbClr val="002060"/>
                </a:solidFill>
              </a:rPr>
              <a:t>gzip</a:t>
            </a:r>
            <a:r>
              <a:rPr lang="en-US" sz="2200" dirty="0">
                <a:solidFill>
                  <a:srgbClr val="002060"/>
                </a:solidFill>
              </a:rPr>
              <a:t> text content</a:t>
            </a:r>
          </a:p>
        </p:txBody>
      </p:sp>
    </p:spTree>
    <p:extLst>
      <p:ext uri="{BB962C8B-B14F-4D97-AF65-F5344CB8AC3E}">
        <p14:creationId xmlns:p14="http://schemas.microsoft.com/office/powerpoint/2010/main" val="1163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8"/>
            <a:ext cx="8394208" cy="1325563"/>
          </a:xfrm>
        </p:spPr>
        <p:txBody>
          <a:bodyPr>
            <a:normAutofit/>
          </a:bodyPr>
          <a:lstStyle/>
          <a:p>
            <a:r>
              <a:rPr lang="en-US" sz="3600" b="1"/>
              <a:t>Mobile web browser </a:t>
            </a:r>
            <a:r>
              <a:rPr lang="en-US" sz="3600" b="1" dirty="0"/>
              <a:t>traffic is only a (small) portion of today’s cellular traffic.</a:t>
            </a:r>
          </a:p>
        </p:txBody>
      </p:sp>
      <p:pic>
        <p:nvPicPr>
          <p:cNvPr id="3076" name="Picture 4" descr="http://cdn1.tnwcdn.com/wp-content/blogs.dir/1/files/2014/04/flurry_time_spent_android_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73130"/>
            <a:ext cx="4757620" cy="44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17095" y="2290011"/>
            <a:ext cx="1315452" cy="89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1.bp.blogspot.com/-i_P38f9xOQs/VNHyhiUkZkI/AAAAAAAAAmY/IeGzMWwKX04/s1600/android-malware-google-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34" y="3352800"/>
            <a:ext cx="5210674" cy="32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2842" y="365129"/>
            <a:ext cx="4251158" cy="1112414"/>
          </a:xfrm>
          <a:prstGeom prst="rect">
            <a:avLst/>
          </a:prstGeom>
          <a:solidFill>
            <a:srgbClr val="16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12414"/>
          </a:xfrm>
        </p:spPr>
        <p:txBody>
          <a:bodyPr>
            <a:normAutofit/>
          </a:bodyPr>
          <a:lstStyle/>
          <a:p>
            <a:r>
              <a:rPr lang="en-US" sz="3600" b="1" dirty="0"/>
              <a:t>Baidu </a:t>
            </a:r>
            <a:r>
              <a:rPr lang="en-US" sz="3600" b="1" dirty="0" err="1"/>
              <a:t>TrafficGuard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Optimizing cross-app cellular traffic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 - data compression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 - content validation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 - cross-app caching</a:t>
            </a:r>
          </a:p>
          <a:p>
            <a:endParaRPr lang="en-US" sz="1500" dirty="0"/>
          </a:p>
          <a:p>
            <a:r>
              <a:rPr lang="en-US" b="1" dirty="0">
                <a:solidFill>
                  <a:srgbClr val="002060"/>
                </a:solidFill>
              </a:rPr>
              <a:t>Filtering out unwanted traffic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 - malicious/ads/overnight traffic</a:t>
            </a:r>
          </a:p>
          <a:p>
            <a:pPr marL="0" indent="0">
              <a:buNone/>
            </a:pPr>
            <a:endParaRPr lang="en-US" sz="1500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Two years of deployment experience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 - 10 millions of users &amp; 0.2 millions of active users daily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 - support all Android 4.0+ devices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473426"/>
            <a:ext cx="898875" cy="899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407" y="473426"/>
            <a:ext cx="2528575" cy="9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6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29848" y="1363578"/>
            <a:ext cx="3755963" cy="2294021"/>
            <a:chOff x="3029848" y="1620250"/>
            <a:chExt cx="3755963" cy="2294021"/>
          </a:xfrm>
        </p:grpSpPr>
        <p:pic>
          <p:nvPicPr>
            <p:cNvPr id="56" name="Picture 2" descr="http://clipartsign.com/upload/2015/12/20/clipart-cloud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848" y="1620250"/>
              <a:ext cx="3755963" cy="2294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4317475" y="1879681"/>
              <a:ext cx="1545713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Backend</a:t>
              </a:r>
            </a:p>
          </p:txBody>
        </p:sp>
      </p:grpSp>
      <p:pic>
        <p:nvPicPr>
          <p:cNvPr id="4100" name="Picture 4" descr="http://image005.flaticon.com/1/png/512/0/488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5" y="3297661"/>
            <a:ext cx="230892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.viitorcloud.com/images/domai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36" y="4449010"/>
            <a:ext cx="1461075" cy="14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33613" y="2251283"/>
            <a:ext cx="1752198" cy="1280760"/>
            <a:chOff x="3154464" y="2504220"/>
            <a:chExt cx="1752198" cy="1280760"/>
          </a:xfrm>
        </p:grpSpPr>
        <p:sp>
          <p:nvSpPr>
            <p:cNvPr id="54" name="Oval 53"/>
            <p:cNvSpPr/>
            <p:nvPr/>
          </p:nvSpPr>
          <p:spPr>
            <a:xfrm>
              <a:off x="3513127" y="2526225"/>
              <a:ext cx="1023887" cy="1258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154464" y="2504220"/>
              <a:ext cx="1752198" cy="125875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Proxy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57687" y="2419725"/>
            <a:ext cx="2241277" cy="959570"/>
            <a:chOff x="3357687" y="2676397"/>
            <a:chExt cx="2241277" cy="959570"/>
          </a:xfrm>
        </p:grpSpPr>
        <p:sp>
          <p:nvSpPr>
            <p:cNvPr id="46" name="Rectangle 45"/>
            <p:cNvSpPr/>
            <p:nvPr/>
          </p:nvSpPr>
          <p:spPr>
            <a:xfrm>
              <a:off x="3357687" y="2705525"/>
              <a:ext cx="1521166" cy="930442"/>
            </a:xfrm>
            <a:prstGeom prst="rect">
              <a:avLst/>
            </a:prstGeom>
            <a:solidFill>
              <a:srgbClr val="1693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Software </a:t>
              </a:r>
              <a:r>
                <a:rPr lang="en-US" sz="2400" dirty="0" err="1"/>
                <a:t>middlebox</a:t>
              </a:r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84564" y="2676397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4107" name="Group 4106"/>
          <p:cNvGrpSpPr/>
          <p:nvPr/>
        </p:nvGrpSpPr>
        <p:grpSpPr>
          <a:xfrm>
            <a:off x="429575" y="4655751"/>
            <a:ext cx="2308921" cy="1536847"/>
            <a:chOff x="429575" y="4655751"/>
            <a:chExt cx="2308921" cy="1536847"/>
          </a:xfrm>
        </p:grpSpPr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4597" y="4655751"/>
              <a:ext cx="898875" cy="899267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429575" y="5529102"/>
              <a:ext cx="2308921" cy="663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</a:rPr>
                <a:t>TG mobile app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1241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TrafficGuard</a:t>
            </a:r>
            <a:r>
              <a:rPr lang="en-US" sz="3600" b="1" dirty="0"/>
              <a:t> Overview</a:t>
            </a:r>
          </a:p>
        </p:txBody>
      </p:sp>
      <p:grpSp>
        <p:nvGrpSpPr>
          <p:cNvPr id="4112" name="Group 4111"/>
          <p:cNvGrpSpPr/>
          <p:nvPr/>
        </p:nvGrpSpPr>
        <p:grpSpPr>
          <a:xfrm>
            <a:off x="5317543" y="3746689"/>
            <a:ext cx="2002858" cy="1262831"/>
            <a:chOff x="5393743" y="3746689"/>
            <a:chExt cx="2002858" cy="126283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797731" y="3746689"/>
              <a:ext cx="1510526" cy="1262831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 rot="2381711">
              <a:off x="5393743" y="4314821"/>
              <a:ext cx="2002858" cy="502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HTTP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628649" y="6146304"/>
            <a:ext cx="8263251" cy="579861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 China, HTTP requests dominate the mobile web requests (80%). 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38223" y="1702243"/>
            <a:ext cx="3022071" cy="2870939"/>
            <a:chOff x="138223" y="1702243"/>
            <a:chExt cx="3022071" cy="28709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223" y="2430929"/>
              <a:ext cx="2854392" cy="2142253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315979" y="1702243"/>
              <a:ext cx="2844315" cy="524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① Handle all cellular </a:t>
              </a:r>
              <a:br>
                <a:rPr lang="en-US" sz="2000" b="1" dirty="0">
                  <a:solidFill>
                    <a:srgbClr val="FF0000"/>
                  </a:solidFill>
                </a:rPr>
              </a:br>
              <a:r>
                <a:rPr lang="en-US" sz="2000" b="1" dirty="0">
                  <a:solidFill>
                    <a:srgbClr val="FF0000"/>
                  </a:solidFill>
                </a:rPr>
                <a:t>       traffic across all apps 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6118" y="3093722"/>
            <a:ext cx="771525" cy="73342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2405383" y="3711702"/>
            <a:ext cx="1638565" cy="1385566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32765" y="5162544"/>
            <a:ext cx="3071454" cy="524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</a:rPr>
              <a:t>② Filter out unwanted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       traffic (e.g., malicious)</a:t>
            </a:r>
          </a:p>
        </p:txBody>
      </p:sp>
      <p:sp>
        <p:nvSpPr>
          <p:cNvPr id="5" name="Rounded Rectangle 4"/>
          <p:cNvSpPr/>
          <p:nvPr/>
        </p:nvSpPr>
        <p:spPr>
          <a:xfrm rot="19190379">
            <a:off x="2399423" y="4160537"/>
            <a:ext cx="852641" cy="4106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GET /</a:t>
            </a:r>
          </a:p>
        </p:txBody>
      </p:sp>
      <p:sp>
        <p:nvSpPr>
          <p:cNvPr id="35" name="Rounded Rectangle 34"/>
          <p:cNvSpPr/>
          <p:nvPr/>
        </p:nvSpPr>
        <p:spPr>
          <a:xfrm rot="19190379">
            <a:off x="3311847" y="4154390"/>
            <a:ext cx="852641" cy="4106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RESP</a:t>
            </a:r>
          </a:p>
        </p:txBody>
      </p:sp>
    </p:spTree>
    <p:extLst>
      <p:ext uri="{BB962C8B-B14F-4D97-AF65-F5344CB8AC3E}">
        <p14:creationId xmlns:p14="http://schemas.microsoft.com/office/powerpoint/2010/main" val="29053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8" grpId="0"/>
      <p:bldP spid="5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98" y="1743454"/>
            <a:ext cx="3429352" cy="1304545"/>
          </a:xfrm>
          <a:prstGeom prst="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image005.flaticon.com/1/png/512/0/488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470372"/>
            <a:ext cx="4492435" cy="41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982409"/>
          </a:xfrm>
        </p:spPr>
        <p:txBody>
          <a:bodyPr>
            <a:normAutofit/>
          </a:bodyPr>
          <a:lstStyle/>
          <a:p>
            <a:r>
              <a:rPr lang="en-US" sz="3600" b="1" dirty="0"/>
              <a:t>TG mobile app (client-side support)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699" y="1825625"/>
            <a:ext cx="4677431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E2E2E"/>
                </a:solidFill>
              </a:rPr>
              <a:t>Customized VPN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- </a:t>
            </a:r>
            <a:r>
              <a:rPr lang="en-US" sz="2400" b="1" dirty="0">
                <a:solidFill>
                  <a:srgbClr val="0070C0"/>
                </a:solidFill>
              </a:rPr>
              <a:t>based on TUN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  - manipulate layer-3 packets at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    user space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 - </a:t>
            </a:r>
            <a:r>
              <a:rPr lang="en-US" sz="2400" b="1" dirty="0">
                <a:solidFill>
                  <a:srgbClr val="0070C0"/>
                </a:solidFill>
              </a:rPr>
              <a:t>no root privilege required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 </a:t>
            </a:r>
          </a:p>
          <a:p>
            <a:r>
              <a:rPr lang="en-US" b="1" dirty="0">
                <a:solidFill>
                  <a:srgbClr val="2E2E2E"/>
                </a:solidFill>
              </a:rPr>
              <a:t>Cooperation w/ the backend</a:t>
            </a:r>
            <a:r>
              <a:rPr lang="en-US" b="1" dirty="0"/>
              <a:t> 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  - Local filter for malicious links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  - Value-based cross-app caching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29491" y="1888140"/>
            <a:ext cx="904450" cy="7442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Apps</a:t>
            </a:r>
            <a:endParaRPr lang="en-US" sz="2400" b="1" dirty="0"/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353" y="1824295"/>
            <a:ext cx="898875" cy="8992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29491" y="3300769"/>
            <a:ext cx="904450" cy="456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TCP/IP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0479" y="4004147"/>
            <a:ext cx="904450" cy="4569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9491" y="4697795"/>
            <a:ext cx="904450" cy="456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NIC</a:t>
            </a:r>
          </a:p>
        </p:txBody>
      </p: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1681716" y="2632419"/>
            <a:ext cx="0" cy="6547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  <a:endCxn id="13" idx="0"/>
          </p:cNvCxnSpPr>
          <p:nvPr/>
        </p:nvCxnSpPr>
        <p:spPr>
          <a:xfrm>
            <a:off x="1681716" y="3757718"/>
            <a:ext cx="988" cy="2464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14" idx="0"/>
          </p:cNvCxnSpPr>
          <p:nvPr/>
        </p:nvCxnSpPr>
        <p:spPr>
          <a:xfrm flipH="1">
            <a:off x="1681716" y="4461096"/>
            <a:ext cx="988" cy="23669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4535" y="3048000"/>
            <a:ext cx="3190319" cy="5628"/>
          </a:xfrm>
          <a:prstGeom prst="line">
            <a:avLst/>
          </a:prstGeom>
          <a:ln w="19050">
            <a:solidFill>
              <a:srgbClr val="2E2E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3" idx="3"/>
            <a:endCxn id="11" idx="2"/>
          </p:cNvCxnSpPr>
          <p:nvPr/>
        </p:nvCxnSpPr>
        <p:spPr>
          <a:xfrm flipV="1">
            <a:off x="2134929" y="2723562"/>
            <a:ext cx="729862" cy="1509060"/>
          </a:xfrm>
          <a:prstGeom prst="bentConnector2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7355" y="5873000"/>
            <a:ext cx="2755995" cy="736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Cellular network</a:t>
            </a:r>
          </a:p>
        </p:txBody>
      </p:sp>
      <p:cxnSp>
        <p:nvCxnSpPr>
          <p:cNvPr id="35" name="Straight Arrow Connector 34"/>
          <p:cNvCxnSpPr>
            <a:stCxn id="14" idx="2"/>
          </p:cNvCxnSpPr>
          <p:nvPr/>
        </p:nvCxnSpPr>
        <p:spPr>
          <a:xfrm>
            <a:off x="1681716" y="5154744"/>
            <a:ext cx="0" cy="774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44535" y="2493695"/>
            <a:ext cx="936369" cy="31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</a:rPr>
              <a:t>User space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3998" y="3209428"/>
            <a:ext cx="936369" cy="31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Kernel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7236</TotalTime>
  <Words>968</Words>
  <Application>Microsoft Office PowerPoint</Application>
  <PresentationFormat>全屏显示(4:3)</PresentationFormat>
  <Paragraphs>267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 Unicode MS</vt:lpstr>
      <vt:lpstr>等线</vt:lpstr>
      <vt:lpstr>宋体</vt:lpstr>
      <vt:lpstr>Arial</vt:lpstr>
      <vt:lpstr>Calibri</vt:lpstr>
      <vt:lpstr>Calibri Light</vt:lpstr>
      <vt:lpstr>Segoe UI Black</vt:lpstr>
      <vt:lpstr>Wingdings</vt:lpstr>
      <vt:lpstr>Office Theme</vt:lpstr>
      <vt:lpstr>Exploring Cross-Application Cellular Traffic Optimization with Baidu TrafficGuard</vt:lpstr>
      <vt:lpstr>China has the world’s largest population of mobile cellular users. </vt:lpstr>
      <vt:lpstr>China’s mobile users have notably small cellular data plan.</vt:lpstr>
      <vt:lpstr>Traffic overage is pervasive in China.</vt:lpstr>
      <vt:lpstr>Efforts towards optimizing mobile traffic</vt:lpstr>
      <vt:lpstr>Mobile web browser traffic is only a (small) portion of today’s cellular traffic.</vt:lpstr>
      <vt:lpstr>Baidu TrafficGuard</vt:lpstr>
      <vt:lpstr>TrafficGuard Overview</vt:lpstr>
      <vt:lpstr>TG mobile app (client-side support)</vt:lpstr>
      <vt:lpstr>Backend: web proxy + software middleboxes</vt:lpstr>
      <vt:lpstr>Backend: web proxy + software middleboxes</vt:lpstr>
      <vt:lpstr>Data compression</vt:lpstr>
      <vt:lpstr>Text compression</vt:lpstr>
      <vt:lpstr>Image compression</vt:lpstr>
      <vt:lpstr>Image compression</vt:lpstr>
      <vt:lpstr>Image compression</vt:lpstr>
      <vt:lpstr>Image compression</vt:lpstr>
      <vt:lpstr>Image compression</vt:lpstr>
      <vt:lpstr>Image compression</vt:lpstr>
      <vt:lpstr>Image compression</vt:lpstr>
      <vt:lpstr>Traffic filtering</vt:lpstr>
      <vt:lpstr>Total cellular traffic reduction</vt:lpstr>
      <vt:lpstr>Per-user traffic saving</vt:lpstr>
      <vt:lpstr>Latency penalty &amp; battery overhead</vt:lpstr>
      <vt:lpstr>Conclusion</vt:lpstr>
      <vt:lpstr>Cross-app value-based caching</vt:lpstr>
      <vt:lpstr>Content validation</vt:lpstr>
      <vt:lpstr>Comparison to other redundancy elimination (RE) approaches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Tianyin</dc:creator>
  <cp:lastModifiedBy>Zhenhua Li</cp:lastModifiedBy>
  <cp:revision>578</cp:revision>
  <dcterms:created xsi:type="dcterms:W3CDTF">2016-03-11T18:37:01Z</dcterms:created>
  <dcterms:modified xsi:type="dcterms:W3CDTF">2016-03-17T16:42:40Z</dcterms:modified>
</cp:coreProperties>
</file>